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8" r:id="rId1"/>
  </p:sldMasterIdLst>
  <p:notesMasterIdLst>
    <p:notesMasterId r:id="rId139"/>
  </p:notesMasterIdLst>
  <p:handoutMasterIdLst>
    <p:handoutMasterId r:id="rId140"/>
  </p:handoutMasterIdLst>
  <p:sldIdLst>
    <p:sldId id="256" r:id="rId2"/>
    <p:sldId id="306" r:id="rId3"/>
    <p:sldId id="348" r:id="rId4"/>
    <p:sldId id="328" r:id="rId5"/>
    <p:sldId id="470" r:id="rId6"/>
    <p:sldId id="351" r:id="rId7"/>
    <p:sldId id="356" r:id="rId8"/>
    <p:sldId id="360" r:id="rId9"/>
    <p:sldId id="362" r:id="rId10"/>
    <p:sldId id="336" r:id="rId11"/>
    <p:sldId id="340" r:id="rId12"/>
    <p:sldId id="363" r:id="rId13"/>
    <p:sldId id="341" r:id="rId14"/>
    <p:sldId id="365" r:id="rId15"/>
    <p:sldId id="364" r:id="rId16"/>
    <p:sldId id="370" r:id="rId17"/>
    <p:sldId id="368" r:id="rId18"/>
    <p:sldId id="369" r:id="rId19"/>
    <p:sldId id="371" r:id="rId20"/>
    <p:sldId id="366" r:id="rId21"/>
    <p:sldId id="342" r:id="rId22"/>
    <p:sldId id="375" r:id="rId23"/>
    <p:sldId id="416" r:id="rId24"/>
    <p:sldId id="374" r:id="rId25"/>
    <p:sldId id="417" r:id="rId26"/>
    <p:sldId id="379" r:id="rId27"/>
    <p:sldId id="380" r:id="rId28"/>
    <p:sldId id="381" r:id="rId29"/>
    <p:sldId id="382" r:id="rId30"/>
    <p:sldId id="485" r:id="rId31"/>
    <p:sldId id="343" r:id="rId32"/>
    <p:sldId id="384" r:id="rId33"/>
    <p:sldId id="385" r:id="rId34"/>
    <p:sldId id="386" r:id="rId35"/>
    <p:sldId id="387" r:id="rId36"/>
    <p:sldId id="471" r:id="rId37"/>
    <p:sldId id="472" r:id="rId38"/>
    <p:sldId id="474" r:id="rId39"/>
    <p:sldId id="475" r:id="rId40"/>
    <p:sldId id="476" r:id="rId41"/>
    <p:sldId id="480" r:id="rId42"/>
    <p:sldId id="477" r:id="rId43"/>
    <p:sldId id="478" r:id="rId44"/>
    <p:sldId id="388" r:id="rId45"/>
    <p:sldId id="383" r:id="rId46"/>
    <p:sldId id="344" r:id="rId47"/>
    <p:sldId id="345" r:id="rId48"/>
    <p:sldId id="418" r:id="rId49"/>
    <p:sldId id="468" r:id="rId50"/>
    <p:sldId id="481" r:id="rId51"/>
    <p:sldId id="389" r:id="rId52"/>
    <p:sldId id="390" r:id="rId53"/>
    <p:sldId id="395" r:id="rId54"/>
    <p:sldId id="396" r:id="rId55"/>
    <p:sldId id="397" r:id="rId56"/>
    <p:sldId id="399" r:id="rId57"/>
    <p:sldId id="400" r:id="rId58"/>
    <p:sldId id="401" r:id="rId59"/>
    <p:sldId id="402" r:id="rId60"/>
    <p:sldId id="403" r:id="rId61"/>
    <p:sldId id="404" r:id="rId62"/>
    <p:sldId id="405" r:id="rId63"/>
    <p:sldId id="406" r:id="rId64"/>
    <p:sldId id="407" r:id="rId65"/>
    <p:sldId id="408" r:id="rId66"/>
    <p:sldId id="409" r:id="rId67"/>
    <p:sldId id="393" r:id="rId68"/>
    <p:sldId id="394" r:id="rId69"/>
    <p:sldId id="392" r:id="rId70"/>
    <p:sldId id="411" r:id="rId71"/>
    <p:sldId id="482" r:id="rId72"/>
    <p:sldId id="413" r:id="rId73"/>
    <p:sldId id="483" r:id="rId74"/>
    <p:sldId id="484" r:id="rId75"/>
    <p:sldId id="415" r:id="rId76"/>
    <p:sldId id="419" r:id="rId77"/>
    <p:sldId id="420" r:id="rId78"/>
    <p:sldId id="421" r:id="rId79"/>
    <p:sldId id="422" r:id="rId80"/>
    <p:sldId id="423" r:id="rId81"/>
    <p:sldId id="424" r:id="rId82"/>
    <p:sldId id="425" r:id="rId83"/>
    <p:sldId id="426" r:id="rId84"/>
    <p:sldId id="427" r:id="rId85"/>
    <p:sldId id="428" r:id="rId86"/>
    <p:sldId id="429" r:id="rId87"/>
    <p:sldId id="430" r:id="rId88"/>
    <p:sldId id="431" r:id="rId89"/>
    <p:sldId id="432" r:id="rId90"/>
    <p:sldId id="433" r:id="rId91"/>
    <p:sldId id="434" r:id="rId92"/>
    <p:sldId id="435" r:id="rId93"/>
    <p:sldId id="436" r:id="rId94"/>
    <p:sldId id="437" r:id="rId95"/>
    <p:sldId id="438" r:id="rId96"/>
    <p:sldId id="439" r:id="rId97"/>
    <p:sldId id="440" r:id="rId98"/>
    <p:sldId id="441" r:id="rId99"/>
    <p:sldId id="442" r:id="rId100"/>
    <p:sldId id="443" r:id="rId101"/>
    <p:sldId id="444" r:id="rId102"/>
    <p:sldId id="445" r:id="rId103"/>
    <p:sldId id="446" r:id="rId104"/>
    <p:sldId id="447" r:id="rId105"/>
    <p:sldId id="448" r:id="rId106"/>
    <p:sldId id="449" r:id="rId107"/>
    <p:sldId id="450" r:id="rId108"/>
    <p:sldId id="451" r:id="rId109"/>
    <p:sldId id="452" r:id="rId110"/>
    <p:sldId id="453" r:id="rId111"/>
    <p:sldId id="454" r:id="rId112"/>
    <p:sldId id="455" r:id="rId113"/>
    <p:sldId id="456" r:id="rId114"/>
    <p:sldId id="457" r:id="rId115"/>
    <p:sldId id="458" r:id="rId116"/>
    <p:sldId id="459" r:id="rId117"/>
    <p:sldId id="460" r:id="rId118"/>
    <p:sldId id="461" r:id="rId119"/>
    <p:sldId id="462" r:id="rId120"/>
    <p:sldId id="463" r:id="rId121"/>
    <p:sldId id="464" r:id="rId122"/>
    <p:sldId id="465" r:id="rId123"/>
    <p:sldId id="466" r:id="rId124"/>
    <p:sldId id="467" r:id="rId125"/>
    <p:sldId id="486" r:id="rId126"/>
    <p:sldId id="487" r:id="rId127"/>
    <p:sldId id="488" r:id="rId128"/>
    <p:sldId id="489" r:id="rId129"/>
    <p:sldId id="490" r:id="rId130"/>
    <p:sldId id="491" r:id="rId131"/>
    <p:sldId id="492" r:id="rId132"/>
    <p:sldId id="493" r:id="rId133"/>
    <p:sldId id="494" r:id="rId134"/>
    <p:sldId id="495" r:id="rId135"/>
    <p:sldId id="496" r:id="rId136"/>
    <p:sldId id="497" r:id="rId137"/>
    <p:sldId id="498" r:id="rId1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ava Katz" initials="SK" lastIdx="6" clrIdx="0">
    <p:extLst>
      <p:ext uri="{19B8F6BF-5375-455C-9EA6-DF929625EA0E}">
        <p15:presenceInfo xmlns:p15="http://schemas.microsoft.com/office/powerpoint/2012/main" userId="S-1-5-21-2024292843-174698863-1700471210-3563" providerId="AD"/>
      </p:ext>
    </p:extLst>
  </p:cmAuthor>
  <p:cmAuthor id="2" name="Chief Evaluation Office" initials="CEO" lastIdx="9" clrIdx="1">
    <p:extLst>
      <p:ext uri="{19B8F6BF-5375-455C-9EA6-DF929625EA0E}">
        <p15:presenceInfo xmlns:p15="http://schemas.microsoft.com/office/powerpoint/2012/main" userId="Chief Evaluation Offic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F562"/>
    <a:srgbClr val="66FFCC"/>
    <a:srgbClr val="00FFFF"/>
    <a:srgbClr val="CC0000"/>
    <a:srgbClr val="000099"/>
    <a:srgbClr val="0000FF"/>
    <a:srgbClr val="004200"/>
    <a:srgbClr val="006600"/>
    <a:srgbClr val="CCFF33"/>
    <a:srgbClr val="D6BC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FD4443E-F989-4FC4-A0C8-D5A2AF1F390B}" styleName="Dark Style 1 - Accent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99" autoAdjust="0"/>
    <p:restoredTop sz="86842" autoAdjust="0"/>
  </p:normalViewPr>
  <p:slideViewPr>
    <p:cSldViewPr snapToGrid="0">
      <p:cViewPr varScale="1">
        <p:scale>
          <a:sx n="67" d="100"/>
          <a:sy n="67" d="100"/>
        </p:scale>
        <p:origin x="701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2482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handoutMaster" Target="handoutMasters/handout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0AF0D7-6692-4CDA-B51B-0C54F95CB4EF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860F6F-ECEB-4AFA-9230-AC41E6A67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532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B082BD-684C-4C00-A412-EE0C0F4409AD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680282-5057-419C-A252-0979001508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6240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045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8973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92945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20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4319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363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882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370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8406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4061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354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6791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87039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022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9342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11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9745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2221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8933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901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5352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FDD212EA-1E5F-4863-88A2-C70C4B3CAB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26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96294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62595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37209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9470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504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4797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29248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6489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4755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0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228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059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5725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7711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526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2669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783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2149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74692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93309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3604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435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90675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1722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1323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34662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13604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9643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17791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00802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423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9713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555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5797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C680282-5057-419C-A252-09790015086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0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../slides/slide48.xml"/><Relationship Id="rId1" Type="http://schemas.openxmlformats.org/officeDocument/2006/relationships/slideMaster" Target="../slideMasters/slideMaster1.xml"/><Relationship Id="rId4" Type="http://schemas.openxmlformats.org/officeDocument/2006/relationships/slide" Target="../slides/slide3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56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2526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1879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22037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5238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93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7347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492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908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>
            <a:hlinkClick r:id="rId2" action="ppaction://hlinksldjump"/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4800" y="6400800"/>
            <a:ext cx="457200" cy="457200"/>
          </a:xfrm>
          <a:prstGeom prst="rect">
            <a:avLst/>
          </a:prstGeom>
        </p:spPr>
      </p:pic>
      <p:sp>
        <p:nvSpPr>
          <p:cNvPr id="9" name="Action Button: Beginning 8">
            <a:hlinkClick r:id="rId4" action="ppaction://hlinksldjump" highlightClick="1"/>
          </p:cNvPr>
          <p:cNvSpPr/>
          <p:nvPr userDrawn="1"/>
        </p:nvSpPr>
        <p:spPr>
          <a:xfrm>
            <a:off x="11523406" y="6518787"/>
            <a:ext cx="211394" cy="196645"/>
          </a:xfrm>
          <a:prstGeom prst="actionButtonBeginning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2669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650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3090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48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865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17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59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6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6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9259D386-99A9-4B84-86F7-CDD0CF130705}" type="datetimeFigureOut">
              <a:rPr lang="en-US" smtClean="0"/>
              <a:t>5/9/2018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431615-3156-41E7-8F7A-1F651329884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2659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39" r:id="rId1"/>
    <p:sldLayoutId id="2147483940" r:id="rId2"/>
    <p:sldLayoutId id="2147483941" r:id="rId3"/>
    <p:sldLayoutId id="2147483942" r:id="rId4"/>
    <p:sldLayoutId id="2147483943" r:id="rId5"/>
    <p:sldLayoutId id="2147483944" r:id="rId6"/>
    <p:sldLayoutId id="2147483945" r:id="rId7"/>
    <p:sldLayoutId id="2147483946" r:id="rId8"/>
    <p:sldLayoutId id="2147483947" r:id="rId9"/>
    <p:sldLayoutId id="2147483948" r:id="rId10"/>
    <p:sldLayoutId id="2147483949" r:id="rId11"/>
    <p:sldLayoutId id="2147483950" r:id="rId12"/>
    <p:sldLayoutId id="2147483951" r:id="rId13"/>
    <p:sldLayoutId id="2147483952" r:id="rId14"/>
    <p:sldLayoutId id="2147483953" r:id="rId15"/>
    <p:sldLayoutId id="2147483954" r:id="rId16"/>
    <p:sldLayoutId id="2147483955" r:id="rId17"/>
  </p:sldLayoutIdLst>
  <p:timing>
    <p:tnLst>
      <p:par>
        <p:cTn id="1" dur="indefinite" restart="never" nodeType="tmRoot"/>
      </p:par>
    </p:tnLst>
  </p:timing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16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25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slide" Target="slide92.xml"/><Relationship Id="rId13" Type="http://schemas.openxmlformats.org/officeDocument/2006/relationships/slide" Target="slide103.xml"/><Relationship Id="rId3" Type="http://schemas.openxmlformats.org/officeDocument/2006/relationships/slide" Target="slide88.xml"/><Relationship Id="rId7" Type="http://schemas.openxmlformats.org/officeDocument/2006/relationships/slide" Target="slide80.xml"/><Relationship Id="rId12" Type="http://schemas.openxmlformats.org/officeDocument/2006/relationships/slide" Target="slide94.xml"/><Relationship Id="rId2" Type="http://schemas.openxmlformats.org/officeDocument/2006/relationships/slide" Target="slide7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21.xml"/><Relationship Id="rId11" Type="http://schemas.openxmlformats.org/officeDocument/2006/relationships/slide" Target="slide84.xml"/><Relationship Id="rId5" Type="http://schemas.openxmlformats.org/officeDocument/2006/relationships/slide" Target="slide111.xml"/><Relationship Id="rId10" Type="http://schemas.openxmlformats.org/officeDocument/2006/relationships/slide" Target="slide115.xml"/><Relationship Id="rId4" Type="http://schemas.openxmlformats.org/officeDocument/2006/relationships/slide" Target="slide97.xml"/><Relationship Id="rId9" Type="http://schemas.openxmlformats.org/officeDocument/2006/relationships/slide" Target="slide100.xml"/><Relationship Id="rId14" Type="http://schemas.openxmlformats.org/officeDocument/2006/relationships/slide" Target="slide11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" Target="slide72.xml"/><Relationship Id="rId3" Type="http://schemas.openxmlformats.org/officeDocument/2006/relationships/slide" Target="slide76.xml"/><Relationship Id="rId7" Type="http://schemas.openxmlformats.org/officeDocument/2006/relationships/slide" Target="slide88.xml"/><Relationship Id="rId2" Type="http://schemas.openxmlformats.org/officeDocument/2006/relationships/slide" Target="slide6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80.xml"/><Relationship Id="rId5" Type="http://schemas.openxmlformats.org/officeDocument/2006/relationships/slide" Target="slide68.xml"/><Relationship Id="rId10" Type="http://schemas.openxmlformats.org/officeDocument/2006/relationships/slide" Target="slide91.xml"/><Relationship Id="rId4" Type="http://schemas.openxmlformats.org/officeDocument/2006/relationships/slide" Target="slide84.xml"/><Relationship Id="rId9" Type="http://schemas.openxmlformats.org/officeDocument/2006/relationships/slide" Target="slide8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y.gov/programs/new-york-state-paid-family-leave" TargetMode="External"/><Relationship Id="rId2" Type="http://schemas.openxmlformats.org/officeDocument/2006/relationships/hyperlink" Target="http://www.nationalpartnership.org/research-library/work-family/paid-leave/state-paid-family-leave-laws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sd.wa.gov/paid-family-medical-leave" TargetMode="Externa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5346" y="1290801"/>
            <a:ext cx="10629368" cy="3329581"/>
          </a:xfrm>
        </p:spPr>
        <p:txBody>
          <a:bodyPr/>
          <a:lstStyle/>
          <a:p>
            <a:r>
              <a:rPr lang="en-US" sz="5400" dirty="0" smtClean="0"/>
              <a:t>DOL/CEO </a:t>
            </a:r>
            <a:r>
              <a:rPr lang="en-US" sz="4400" dirty="0" smtClean="0"/>
              <a:t>Worker Leave Model Technical Work Group Meeting</a:t>
            </a: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21039" y="4884335"/>
            <a:ext cx="8825658" cy="723089"/>
          </a:xfrm>
        </p:spPr>
        <p:txBody>
          <a:bodyPr>
            <a:noAutofit/>
          </a:bodyPr>
          <a:lstStyle/>
          <a:p>
            <a:r>
              <a:rPr lang="en-US" sz="2800" dirty="0" smtClean="0"/>
              <a:t>May 10, 2018</a:t>
            </a:r>
            <a:endParaRPr lang="en-US" sz="28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469" y="1290801"/>
            <a:ext cx="2268088" cy="6707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270" y="776268"/>
            <a:ext cx="2497439" cy="159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889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4"/>
            <a:ext cx="10676509" cy="4908279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Current Model</a:t>
            </a:r>
            <a:endParaRPr lang="en-US" sz="2800" b="1" dirty="0">
              <a:solidFill>
                <a:srgbClr val="FFFF00"/>
              </a:solidFill>
            </a:endParaRPr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r>
              <a:rPr lang="en-US" sz="2400" dirty="0" err="1"/>
              <a:t>Albelda</a:t>
            </a:r>
            <a:r>
              <a:rPr lang="en-US" sz="2400" dirty="0"/>
              <a:t>-Clayton-Matthews-IWPR (ACM-IWPR) </a:t>
            </a:r>
            <a:r>
              <a:rPr lang="en-US" sz="2400" dirty="0" smtClean="0"/>
              <a:t>model</a:t>
            </a:r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Uses FMLA Survey and ACS microdata</a:t>
            </a:r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Built using C++</a:t>
            </a:r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endParaRPr lang="en-US" sz="24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870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Singular Value Decomposition (SVD)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Key Concept: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Utilize principal component analysis (PCA) via SVD to generate a complete data matrix with imputed elements replacing missing data.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Construction is based upon the principal components that represent key factors in the data.</a:t>
            </a:r>
          </a:p>
        </p:txBody>
      </p:sp>
    </p:spTree>
    <p:extLst>
      <p:ext uri="{BB962C8B-B14F-4D97-AF65-F5344CB8AC3E}">
        <p14:creationId xmlns:p14="http://schemas.microsoft.com/office/powerpoint/2010/main" val="8944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Singular Value Decomposition (SVD)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35681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PCA using SVD:</a:t>
                </a:r>
              </a:p>
              <a:p>
                <a:pPr marL="742950" lvl="1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We begin with a data matrix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 dirty="0"/>
                  <a:t>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rows and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columns.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Determine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principal components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Generate the SVD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UΛ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Take the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800" dirty="0"/>
                  <a:t> largest values on the diagonal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r>
                  <a:rPr lang="en-US" sz="2800" dirty="0"/>
                  <a:t> to generate the reduced rank diagonal matrix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</m:oMath>
                </a14:m>
                <a:r>
                  <a:rPr lang="en-US" sz="2800" dirty="0"/>
                  <a:t>. Similarly define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800" dirty="0"/>
                  <a:t> to obtain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800" dirty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acc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3568156"/>
              </a:xfrm>
              <a:prstGeom prst="rect">
                <a:avLst/>
              </a:prstGeom>
              <a:blipFill>
                <a:blip r:embed="rId2"/>
                <a:stretch>
                  <a:fillRect l="-1188" t="-1706" b="-3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9719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Singular Value Decomposition (SVD)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E0D063B6-4872-4D4D-94D3-C496D41BC180}"/>
                  </a:ext>
                </a:extLst>
              </p:cNvPr>
              <p:cNvSpPr txBox="1"/>
              <p:nvPr/>
            </p:nvSpPr>
            <p:spPr>
              <a:xfrm>
                <a:off x="506180" y="2929996"/>
                <a:ext cx="5905041" cy="3221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chemeClr val="tx1"/>
                  </a:buClr>
                </a:pPr>
                <a:r>
                  <a:rPr lang="en-US" sz="2800" dirty="0">
                    <a:solidFill>
                      <a:srgbClr val="66FF33"/>
                    </a:solidFill>
                  </a:rPr>
                  <a:t>PCA Example: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Consider the example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/>
                  <a:t>, with 2000 observations drawn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0,0</m:t>
                            </m:r>
                          </m:e>
                        </m:d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d>
                          <m:d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2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−10</m:t>
                                  </m:r>
                                </m:e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</m:mr>
                            </m:m>
                          </m:e>
                        </m:d>
                      </m:e>
                    </m:d>
                  </m:oMath>
                </a14:m>
                <a:r>
                  <a:rPr lang="en-US" sz="2400" dirty="0"/>
                  <a:t>. </a:t>
                </a:r>
              </a:p>
              <a:p>
                <a:pPr marL="285750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400" dirty="0"/>
                  <a:t>We note that the locations of the PCA vectors are given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acc>
                      <m:accPr>
                        <m:chr m:val="̂"/>
                        <m:ctrlPr>
                          <a:rPr lang="en-US" sz="24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sz="2400" b="0" i="0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acc>
                  </m:oMath>
                </a14:m>
                <a:r>
                  <a:rPr lang="en-US" sz="2400" dirty="0"/>
                  <a:t>, with the magnitude given by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0D063B6-4872-4D4D-94D3-C496D41BC1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180" y="2929996"/>
                <a:ext cx="5905041" cy="3221908"/>
              </a:xfrm>
              <a:prstGeom prst="rect">
                <a:avLst/>
              </a:prstGeom>
              <a:blipFill rotWithShape="0">
                <a:blip r:embed="rId3"/>
                <a:stretch>
                  <a:fillRect l="-2064" t="-2083" r="-2374" b="-34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971C565-2564-47DF-928E-0478D7DA05D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71005" y="2345839"/>
            <a:ext cx="5882896" cy="43902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6554956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Bayesian Principal Component Analysis (BPCA)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Key Concept: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lack of uncertainty in SVD can be remedied by considering a Bayesian treatment of the imputed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This method allows for randomness in each iteration step of the imputation.</a:t>
            </a:r>
          </a:p>
        </p:txBody>
      </p:sp>
    </p:spTree>
    <p:extLst>
      <p:ext uri="{BB962C8B-B14F-4D97-AF65-F5344CB8AC3E}">
        <p14:creationId xmlns:p14="http://schemas.microsoft.com/office/powerpoint/2010/main" val="252650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Bayesian Principal Component Analysis (BPCA)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4016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Key Concept: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It is assumed that the data matrix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, where: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800" dirty="0"/>
                  <a:t> is the </a:t>
                </a:r>
                <a:r>
                  <a:rPr lang="en-US" sz="2800" i="1" dirty="0"/>
                  <a:t>signal</a:t>
                </a:r>
                <a:r>
                  <a:rPr lang="en-US" sz="2800" dirty="0"/>
                  <a:t> matrix, estimated by classic PCA.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 is a matrix of random elements, each distributed as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 variance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has the least square estimate given by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pHide m:val="on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2800" i="1"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2800" i="1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𝑛𝑝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−1+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sz="2800" dirty="0"/>
                  <a:t> are the respective elements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4016036"/>
              </a:xfrm>
              <a:prstGeom prst="rect">
                <a:avLst/>
              </a:prstGeom>
              <a:blipFill rotWithShape="0">
                <a:blip r:embed="rId2"/>
                <a:stretch>
                  <a:fillRect l="-1188" t="-1517" b="-31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242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Bayesian Principal Component Analysis (BPCA)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27412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Bayesian PCA: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Initialization: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Demean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800" dirty="0"/>
                  <a:t> – Subtract the mean over all non-missing data from each data element.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Estimate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2,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</m:sup>
                        </m:sSup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, where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800" dirty="0"/>
                  <a:t> is the PCA estimate of the demeaned data matrix.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2741263"/>
              </a:xfrm>
              <a:prstGeom prst="rect">
                <a:avLst/>
              </a:prstGeom>
              <a:blipFill>
                <a:blip r:embed="rId2"/>
                <a:stretch>
                  <a:fillRect l="-1188" t="-2222" b="-5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440139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Bayesian Principal Component Analysis (BPCA)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Bayesian PCA: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Burn In: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This ensures stochastic stationarity of imputation. This is done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 times, where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 is sufficiently large to achieve stationarity. 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2246769"/>
              </a:xfrm>
              <a:prstGeom prst="rect">
                <a:avLst/>
              </a:prstGeom>
              <a:blipFill>
                <a:blip r:embed="rId2"/>
                <a:stretch>
                  <a:fillRect l="-1188" t="-2710"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174268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Bayesian Principal Component Analysis (BPCA)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27357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Bayesian PCA: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 each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I-Step: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Generate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  <m:r>
                      <a:rPr lang="en-US" sz="2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e>
                        </m:d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Restore the mean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800" dirty="0"/>
                  <a:t> by adding the mean values subtracted by demeaning.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2735749"/>
              </a:xfrm>
              <a:prstGeom prst="rect">
                <a:avLst/>
              </a:prstGeom>
              <a:blipFill>
                <a:blip r:embed="rId2"/>
                <a:stretch>
                  <a:fillRect l="-1188" t="-2227" b="-53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070593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Bayesian Principal Component Analysis (BPCA)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41342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Bayesian PCA: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 each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: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P-Step: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Demean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sz="2800" dirty="0"/>
                  <a:t>.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Compute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m:rPr>
                                    <m:sty m:val="p"/>
                                  </m:rPr>
                                  <a:rPr lang="en-US" sz="280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</m:e>
                            </m:acc>
                          </m:e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2, </m:t>
                            </m:r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p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Generate new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r>
                  <a:rPr lang="en-US" sz="2800" dirty="0"/>
                  <a:t>, where each element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̃"/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d>
                          <m:dPr>
                            <m:ctrlPr>
                              <a:rPr lang="en-US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p>
                    </m:sSubSup>
                  </m:oMath>
                </a14:m>
                <a:r>
                  <a:rPr lang="en-US" sz="2800" dirty="0"/>
                  <a:t> is drawn from the posterior distribution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d>
                              <m:dPr>
                                <m:ctrlPr>
                                  <a:rPr lang="en-US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</m:sup>
                        </m:sSub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800" i="1" dirty="0">
                                    <a:latin typeface="Cambria Math" panose="02040503050406030204" pitchFamily="18" charset="0"/>
                                  </a:rPr>
                                  <m:t>2,</m:t>
                                </m:r>
                                <m:d>
                                  <m:dPr>
                                    <m:ctrlP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800" i="1" dirty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</m:d>
                              </m:sup>
                            </m:sSup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den>
                        </m:f>
                      </m:e>
                    </m:d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4134209"/>
              </a:xfrm>
              <a:prstGeom prst="rect">
                <a:avLst/>
              </a:prstGeom>
              <a:blipFill>
                <a:blip r:embed="rId2"/>
                <a:stretch>
                  <a:fillRect l="-1188" t="-14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938885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Bayesian Principal Component Analysis (BPCA)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D2BD4791-0242-47E7-A6BA-4D3F29997CA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487" y="3318219"/>
            <a:ext cx="8095964" cy="335719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73532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14261" y="712772"/>
            <a:ext cx="10676509" cy="4908279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Desired Project Goals</a:t>
            </a:r>
            <a:endParaRPr lang="en-US" sz="2800" b="1" dirty="0">
              <a:solidFill>
                <a:srgbClr val="FFFF00"/>
              </a:solidFill>
            </a:endParaRP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Change to open-source Python</a:t>
            </a:r>
            <a:r>
              <a:rPr lang="en-US" sz="2400" dirty="0"/>
              <a:t> </a:t>
            </a:r>
            <a:r>
              <a:rPr lang="en-US" sz="2400" dirty="0" smtClean="0"/>
              <a:t>and R  from closed source C++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Implement Baseline Validation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Improve performance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Improve ease of use in :</a:t>
            </a:r>
          </a:p>
          <a:p>
            <a:pPr marL="2414587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C</a:t>
            </a:r>
            <a:r>
              <a:rPr lang="en-US" sz="2400" dirty="0" smtClean="0"/>
              <a:t>onducting </a:t>
            </a:r>
            <a:r>
              <a:rPr lang="en-US" sz="2400" dirty="0"/>
              <a:t>population analysis </a:t>
            </a:r>
            <a:r>
              <a:rPr lang="en-US" sz="2400" dirty="0" smtClean="0"/>
              <a:t> </a:t>
            </a:r>
          </a:p>
          <a:p>
            <a:pPr marL="2414587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C</a:t>
            </a:r>
            <a:r>
              <a:rPr lang="en-US" sz="2400" dirty="0" smtClean="0"/>
              <a:t>onducting </a:t>
            </a:r>
            <a:r>
              <a:rPr lang="en-US" sz="2400" dirty="0"/>
              <a:t>policy simulation </a:t>
            </a:r>
            <a:r>
              <a:rPr lang="en-US" sz="2400" dirty="0" smtClean="0"/>
              <a:t> </a:t>
            </a:r>
          </a:p>
          <a:p>
            <a:pPr marL="2414587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C</a:t>
            </a:r>
            <a:r>
              <a:rPr lang="en-US" sz="2400" dirty="0" smtClean="0"/>
              <a:t>onducting </a:t>
            </a:r>
            <a:r>
              <a:rPr lang="en-US" sz="2400" dirty="0"/>
              <a:t>counterfactual </a:t>
            </a:r>
            <a:r>
              <a:rPr lang="en-US" sz="2400" dirty="0" smtClean="0"/>
              <a:t>scenarios  </a:t>
            </a:r>
          </a:p>
          <a:p>
            <a:pPr marL="2414587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Research Dissemination and Improvement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6021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923925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Bayesian Principal Component Analysis (BPCA) 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554160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Advantages:</a:t>
                </a:r>
              </a:p>
              <a:p>
                <a:pPr marL="742950" lvl="1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Bayesian PCA can improve upon the standard PCA by accounting for uncertainty in imputation.</a:t>
                </a:r>
              </a:p>
              <a:p>
                <a:r>
                  <a:rPr lang="en-US" sz="2800" dirty="0">
                    <a:solidFill>
                      <a:srgbClr val="66FF33"/>
                    </a:solidFill>
                  </a:rPr>
                  <a:t>Disadvantages:</a:t>
                </a:r>
              </a:p>
              <a:p>
                <a:pPr marL="742950" lvl="1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There is no perfect method for determining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800" dirty="0"/>
                  <a:t>, and so, the imputed data may not be stochastically stationary.</a:t>
                </a:r>
              </a:p>
              <a:p>
                <a:pPr marL="742950" lvl="1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Insufficient gap between consecutive versions of imputation can cause dependency between versions.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554160" cy="3539430"/>
              </a:xfrm>
              <a:prstGeom prst="rect">
                <a:avLst/>
              </a:prstGeom>
              <a:blipFill>
                <a:blip r:embed="rId2"/>
                <a:stretch>
                  <a:fillRect l="-1155" t="-1721" r="-231" b="-3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19403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Multiple Imputations by Chained Equations (MICE)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Key Concept: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Simultaneously impute multiple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Iteratively consider one variable at a time, using the remaining variables for imputation.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The iteration is stopped when difference in imputed values falls below a set threshold.</a:t>
            </a:r>
          </a:p>
        </p:txBody>
      </p:sp>
    </p:spTree>
    <p:extLst>
      <p:ext uri="{BB962C8B-B14F-4D97-AF65-F5344CB8AC3E}">
        <p14:creationId xmlns:p14="http://schemas.microsoft.com/office/powerpoint/2010/main" val="531207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Multiple Imputations by Chained Equations (MICE)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Key Concept: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Initialization: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Begin with simple method (e.g. cell mean) to initialize missing data.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Iteration: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Fix one variable for imputation as missing.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Estimate using regression on remaining variables.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Repeat until the difference in successive values falls below the set threshold.</a:t>
            </a:r>
          </a:p>
        </p:txBody>
      </p:sp>
    </p:spTree>
    <p:extLst>
      <p:ext uri="{BB962C8B-B14F-4D97-AF65-F5344CB8AC3E}">
        <p14:creationId xmlns:p14="http://schemas.microsoft.com/office/powerpoint/2010/main" val="318348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Multiple Imputations by Chained Equations (MICE)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B6CFAA0-DCF9-4690-B8EF-143A3798F33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114" y="2812978"/>
            <a:ext cx="7222574" cy="394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560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60443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Multiple Imputations by Chained Equations (MICE) 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Multiple variables can be imputed simultaneously.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Method relies only on simple imputation methods.</a:t>
            </a:r>
          </a:p>
          <a:p>
            <a:r>
              <a:rPr lang="en-US" sz="2800" dirty="0">
                <a:solidFill>
                  <a:srgbClr val="66FF33"/>
                </a:solidFill>
              </a:rPr>
              <a:t>Disadvantages: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Linear regression is restrictive.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Mechanical application may lead to logically inconsistent imputation models.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Time to convergence varies, is generally unknown, and in some cases, can be prohibitively long.</a:t>
            </a:r>
          </a:p>
        </p:txBody>
      </p:sp>
    </p:spTree>
    <p:extLst>
      <p:ext uri="{BB962C8B-B14F-4D97-AF65-F5344CB8AC3E}">
        <p14:creationId xmlns:p14="http://schemas.microsoft.com/office/powerpoint/2010/main" val="3800504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Chained Equations Using Generalized Linear Models (GLMs)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Key Concept: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The MICE method is restricted to a linear regression, which may not be a proper model for the missing data.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Generalizes the MICE method by allowing for a generalized linear model (GLM).</a:t>
            </a:r>
          </a:p>
          <a:p>
            <a:pPr marL="1200150" lvl="2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Such models include ordinary least squares (OLS), log-linear models, and exponential model.</a:t>
            </a:r>
          </a:p>
        </p:txBody>
      </p:sp>
    </p:spTree>
    <p:extLst>
      <p:ext uri="{BB962C8B-B14F-4D97-AF65-F5344CB8AC3E}">
        <p14:creationId xmlns:p14="http://schemas.microsoft.com/office/powerpoint/2010/main" val="1255444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60443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Chained Equations Using Generalized Linear Models (GLMs) </a:t>
            </a:r>
            <a:r>
              <a:rPr lang="en-US" sz="2800" dirty="0"/>
              <a:t>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In addition to those of the general MICE, this method offers better flexibility, which may lead to better simulation performance.</a:t>
            </a:r>
          </a:p>
          <a:p>
            <a:r>
              <a:rPr lang="en-US" sz="2800" dirty="0">
                <a:solidFill>
                  <a:srgbClr val="66FF33"/>
                </a:solidFill>
              </a:rPr>
              <a:t>Disadvantages: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With the exception of the model restriction to a linear regression, this method has the same disadvantages as the MICE.</a:t>
            </a:r>
          </a:p>
        </p:txBody>
      </p:sp>
    </p:spTree>
    <p:extLst>
      <p:ext uri="{BB962C8B-B14F-4D97-AF65-F5344CB8AC3E}">
        <p14:creationId xmlns:p14="http://schemas.microsoft.com/office/powerpoint/2010/main" val="317222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Chained Equations Using Classification and Regression Trees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Key Concept: 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Improve upon the MICE method through the use of regression tress.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The use of regression trees will account for conditional behavior in leave taking that is missed by standard regression.</a:t>
            </a:r>
          </a:p>
        </p:txBody>
      </p:sp>
    </p:spTree>
    <p:extLst>
      <p:ext uri="{BB962C8B-B14F-4D97-AF65-F5344CB8AC3E}">
        <p14:creationId xmlns:p14="http://schemas.microsoft.com/office/powerpoint/2010/main" val="2902067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Chained Equations Using Classification and Regression Trees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59E7D7EE-D992-4E92-89C6-1D8527E1ED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119" y="2837129"/>
            <a:ext cx="5600846" cy="38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01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60443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Chained Equations Using Classification and Regression Trees </a:t>
            </a:r>
            <a:r>
              <a:rPr lang="en-US" sz="2800" dirty="0"/>
              <a:t>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In addition to those of the general MICE, this method further considers conditional behavior in leave taking.</a:t>
            </a:r>
          </a:p>
          <a:p>
            <a:r>
              <a:rPr lang="en-US" sz="2800" dirty="0">
                <a:solidFill>
                  <a:srgbClr val="66FF33"/>
                </a:solidFill>
              </a:rPr>
              <a:t>Disadvantages: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Risk of excessive complexity of tree structure can result in results that are difficult to determine.</a:t>
            </a:r>
          </a:p>
        </p:txBody>
      </p:sp>
    </p:spTree>
    <p:extLst>
      <p:ext uri="{BB962C8B-B14F-4D97-AF65-F5344CB8AC3E}">
        <p14:creationId xmlns:p14="http://schemas.microsoft.com/office/powerpoint/2010/main" val="18205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84478" y="2873773"/>
            <a:ext cx="11922483" cy="990529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800" dirty="0">
                <a:solidFill>
                  <a:srgbClr val="FFFF00"/>
                </a:solidFill>
              </a:rPr>
              <a:t>					</a:t>
            </a:r>
            <a:r>
              <a:rPr lang="en-US" sz="4800" dirty="0" smtClean="0">
                <a:solidFill>
                  <a:srgbClr val="FFFF00"/>
                </a:solidFill>
              </a:rPr>
              <a:t>III. Technical Work Group Role </a:t>
            </a:r>
            <a:endParaRPr lang="en-US" sz="48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6315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Fully Bayesian Joint Distribution Based on </a:t>
            </a:r>
            <a:r>
              <a:rPr lang="en-US" sz="2800" b="1" dirty="0" err="1">
                <a:solidFill>
                  <a:srgbClr val="FFFF00"/>
                </a:solidFill>
              </a:rPr>
              <a:t>Dirichlet</a:t>
            </a:r>
            <a:r>
              <a:rPr lang="en-US" sz="2800" b="1" dirty="0">
                <a:solidFill>
                  <a:srgbClr val="FFFF00"/>
                </a:solidFill>
              </a:rPr>
              <a:t> Process Mixture Models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Key Concept: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Method used to impute multiple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Imputes one variable at a time, conditional on the most recent information available for all variables.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Iterative values are determined according to a posterior joint distribution that is conditional on the most recent information for all data.</a:t>
            </a:r>
          </a:p>
        </p:txBody>
      </p:sp>
    </p:spTree>
    <p:extLst>
      <p:ext uri="{BB962C8B-B14F-4D97-AF65-F5344CB8AC3E}">
        <p14:creationId xmlns:p14="http://schemas.microsoft.com/office/powerpoint/2010/main" val="932976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Fully Bayesian Joint Distribution Based on </a:t>
            </a:r>
            <a:r>
              <a:rPr lang="en-US" sz="2800" b="1" dirty="0" err="1">
                <a:solidFill>
                  <a:srgbClr val="FFFF00"/>
                </a:solidFill>
              </a:rPr>
              <a:t>Dirichlet</a:t>
            </a:r>
            <a:r>
              <a:rPr lang="en-US" sz="2800" b="1" dirty="0">
                <a:solidFill>
                  <a:srgbClr val="FFFF00"/>
                </a:solidFill>
              </a:rPr>
              <a:t> Process Mixture Models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Key Concept: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In addition to the Bayesian joint distribution, this method allows for a hierarchical component to be imposed.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This allows for a further level of stochasticity associated to the posterior joint distribution parameters.</a:t>
            </a:r>
          </a:p>
        </p:txBody>
      </p:sp>
    </p:spTree>
    <p:extLst>
      <p:ext uri="{BB962C8B-B14F-4D97-AF65-F5344CB8AC3E}">
        <p14:creationId xmlns:p14="http://schemas.microsoft.com/office/powerpoint/2010/main" val="410581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Fully Bayesian Joint Distribution Based on </a:t>
            </a:r>
            <a:r>
              <a:rPr lang="en-US" sz="2800" b="1" dirty="0" err="1">
                <a:solidFill>
                  <a:srgbClr val="FFFF00"/>
                </a:solidFill>
              </a:rPr>
              <a:t>Dirichlet</a:t>
            </a:r>
            <a:r>
              <a:rPr lang="en-US" sz="2800" b="1" dirty="0">
                <a:solidFill>
                  <a:srgbClr val="FFFF00"/>
                </a:solidFill>
              </a:rPr>
              <a:t> Process Mixture Models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33225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Key Concept: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For example, suppose that the number of leaves taken for a given leave type follows a multinomial distribution with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possible outcomes and with parameters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  <m:r>
                      <a:rPr lang="en-US" sz="2800" i="1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𝐷𝑖𝑟𝑖𝑐h𝑙𝑒𝑡</m:t>
                    </m:r>
                    <m:d>
                      <m:d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</m:d>
                  </m:oMath>
                </a14:m>
                <a:r>
                  <a:rPr lang="en-US" sz="2800" dirty="0"/>
                  <a:t>, where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sz="2800" dirty="0"/>
                  <a:t> is a length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/>
                  <a:t> vector of ones.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2800" dirty="0"/>
                  <a:t> is the scaling parameter.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3322513"/>
              </a:xfrm>
              <a:prstGeom prst="rect">
                <a:avLst/>
              </a:prstGeom>
              <a:blipFill rotWithShape="0">
                <a:blip r:embed="rId2"/>
                <a:stretch>
                  <a:fillRect l="-1188" t="-1835" b="-4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334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60443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Fully Bayesian Joint Distribution Based on </a:t>
            </a:r>
            <a:r>
              <a:rPr lang="en-US" sz="2800" b="1" dirty="0" err="1">
                <a:solidFill>
                  <a:srgbClr val="FFFF00"/>
                </a:solidFill>
              </a:rPr>
              <a:t>Dirichlet</a:t>
            </a:r>
            <a:r>
              <a:rPr lang="en-US" sz="2800" b="1" dirty="0">
                <a:solidFill>
                  <a:srgbClr val="FFFF00"/>
                </a:solidFill>
              </a:rPr>
              <a:t> Process Mixture Models </a:t>
            </a:r>
            <a:r>
              <a:rPr lang="en-US" sz="2800" dirty="0"/>
              <a:t>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Allowing for the modeling of both the uncertainty related to sampling, as well as that related to the distribution from which the samples are taken.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Allows for a confidence interval associated to the imputed values, as opposed to a fixed deterministic estimate.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Allows for a very accurate imputation.</a:t>
            </a:r>
          </a:p>
        </p:txBody>
      </p:sp>
    </p:spTree>
    <p:extLst>
      <p:ext uri="{BB962C8B-B14F-4D97-AF65-F5344CB8AC3E}">
        <p14:creationId xmlns:p14="http://schemas.microsoft.com/office/powerpoint/2010/main" val="416405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60443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Fully Bayesian Joint Distribution Based on </a:t>
            </a:r>
            <a:r>
              <a:rPr lang="en-US" sz="2800" b="1" dirty="0" err="1">
                <a:solidFill>
                  <a:srgbClr val="FFFF00"/>
                </a:solidFill>
              </a:rPr>
              <a:t>Dirichlet</a:t>
            </a:r>
            <a:r>
              <a:rPr lang="en-US" sz="2800" b="1" dirty="0">
                <a:solidFill>
                  <a:srgbClr val="FFFF00"/>
                </a:solidFill>
              </a:rPr>
              <a:t> Process Mixture Models </a:t>
            </a:r>
            <a:r>
              <a:rPr lang="en-US" sz="2800" dirty="0"/>
              <a:t>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Disadvantages: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As with the Bayesian PCA, this method is subject to the risk associated with insufficient burn-in as well as insufficient space between imputation draws.</a:t>
            </a:r>
          </a:p>
        </p:txBody>
      </p:sp>
    </p:spTree>
    <p:extLst>
      <p:ext uri="{BB962C8B-B14F-4D97-AF65-F5344CB8AC3E}">
        <p14:creationId xmlns:p14="http://schemas.microsoft.com/office/powerpoint/2010/main" val="162422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4"/>
            <a:ext cx="10676509" cy="4908279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Predicting leave </a:t>
            </a:r>
            <a:r>
              <a:rPr lang="en-US" sz="2800" b="1" dirty="0" smtClean="0">
                <a:solidFill>
                  <a:srgbClr val="FFFF00"/>
                </a:solidFill>
              </a:rPr>
              <a:t>behavior: Logistic Regression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dirty="0" smtClean="0"/>
              <a:t>Logistic regression is highly dependent upon:</a:t>
            </a:r>
          </a:p>
          <a:p>
            <a:pPr marL="2414587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Prevalence – The count of “positive” outcomes.</a:t>
            </a:r>
            <a:endParaRPr lang="en-US" sz="2400" dirty="0"/>
          </a:p>
          <a:p>
            <a:pPr marL="2414587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Magnitude – The covariate values associated to positive outcomes.</a:t>
            </a:r>
          </a:p>
        </p:txBody>
      </p:sp>
    </p:spTree>
    <p:extLst>
      <p:ext uri="{BB962C8B-B14F-4D97-AF65-F5344CB8AC3E}">
        <p14:creationId xmlns:p14="http://schemas.microsoft.com/office/powerpoint/2010/main" val="2091001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7" y="1436155"/>
            <a:ext cx="8427248" cy="535150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Predicting leave behavior: Logistic Regression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1" y="2059210"/>
            <a:ext cx="5955209" cy="397013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3314" y="2173184"/>
            <a:ext cx="46432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FFCC"/>
                </a:solidFill>
              </a:rPr>
              <a:t>Example 1: Uniform Distribution of Prevalence and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observations generate the logistic regression.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Points on the cyan line represent individuals who the regression predicts a probability of exactly 0.5 of being “positive”.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12838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7" y="1436155"/>
            <a:ext cx="8427248" cy="535150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Predicting leave behavior: Logistic Regression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3314" y="2173184"/>
            <a:ext cx="4643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FFCC"/>
                </a:solidFill>
              </a:rPr>
              <a:t>Example 1: Uniform Distribution of Prevalence and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Any individual with characteristics above the line are considered “positive”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Those below the line are “negative”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1" y="2059210"/>
            <a:ext cx="5955209" cy="39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03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7" y="1436155"/>
            <a:ext cx="8427248" cy="535150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Predicting leave behavior: Logistic Regression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3314" y="2173184"/>
            <a:ext cx="4643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FFCC"/>
                </a:solidFill>
              </a:rPr>
              <a:t>Example 1: Uniform Distribution of Prevalence and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Suppose that this sample accurately represents the true 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Select a random individual from the population to classify.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1" y="2059210"/>
            <a:ext cx="5955209" cy="39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7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7" y="1436155"/>
            <a:ext cx="8427248" cy="535150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Predicting leave behavior: Logistic Regression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3314" y="2173184"/>
            <a:ext cx="46432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FFCC"/>
                </a:solidFill>
              </a:rPr>
              <a:t>Example 1: Uniform Distribution of Prevalence and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The probability that the regression classifies correctly is about 0.5.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This is no better than a coin flip!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41" y="2059210"/>
            <a:ext cx="5955209" cy="397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00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TWG Role 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4"/>
            <a:ext cx="10676509" cy="4908279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At Today’s Meeting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Understand Model Architecture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Deliberate on Key Considerations 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Provide input on Design, Use, and User Interface</a:t>
            </a:r>
            <a:r>
              <a:rPr lang="en-US" sz="2400" dirty="0"/>
              <a:t>  </a:t>
            </a:r>
            <a:endParaRPr lang="en-US" sz="2400" dirty="0" smtClean="0"/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Post-Meeting</a:t>
            </a:r>
            <a:endParaRPr lang="en-US" sz="2800" b="1" dirty="0">
              <a:solidFill>
                <a:srgbClr val="FFFF00"/>
              </a:solidFill>
            </a:endParaRP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Provide follow-up feedback</a:t>
            </a:r>
            <a:endParaRPr lang="en-US" sz="2400" dirty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Provide user feedback (optional)</a:t>
            </a:r>
            <a:endParaRPr lang="en-US" sz="2400" dirty="0"/>
          </a:p>
          <a:p>
            <a:pPr marL="1500187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dirty="0"/>
              <a:t>  </a:t>
            </a:r>
          </a:p>
          <a:p>
            <a:pPr marL="1500187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799009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7" y="1436155"/>
            <a:ext cx="8427248" cy="535150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Predicting leave behavior: Logistic Regression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9" y="2146660"/>
            <a:ext cx="6272262" cy="41815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23314" y="2173184"/>
            <a:ext cx="464325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FFCC"/>
                </a:solidFill>
              </a:rPr>
              <a:t>Example 2: Separated Distribution of Prevalence and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As in example 1, the observations generate the logistic regression.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Points on the cyan line represent individuals who the regression predicts a probability of exactly 0.5 of being “positive”.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1278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7" y="1436155"/>
            <a:ext cx="8427248" cy="535150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Predicting leave behavior: Logistic Regression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3314" y="2173184"/>
            <a:ext cx="4643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FFCC"/>
                </a:solidFill>
              </a:rPr>
              <a:t>Example 2: Separated Distribution of Prevalence and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Assume again that the sample observations give an accurate representation of the data.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can thus see the above as four separate classes.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9" y="2146660"/>
            <a:ext cx="6272262" cy="418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96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7" y="1436155"/>
            <a:ext cx="8427248" cy="535150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Predicting leave behavior: Logistic Regression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3314" y="2173184"/>
            <a:ext cx="46432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FFCC"/>
                </a:solidFill>
              </a:rPr>
              <a:t>Example 2: Separated Distribution of Prevalence and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We can thus see the above as four separate classes: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True 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True Negative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False Positive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False Negative</a:t>
            </a:r>
            <a:endParaRPr lang="en-US" sz="2400" dirty="0"/>
          </a:p>
        </p:txBody>
      </p:sp>
      <p:grpSp>
        <p:nvGrpSpPr>
          <p:cNvPr id="19" name="Group 18"/>
          <p:cNvGrpSpPr/>
          <p:nvPr/>
        </p:nvGrpSpPr>
        <p:grpSpPr>
          <a:xfrm>
            <a:off x="517159" y="2146660"/>
            <a:ext cx="6272262" cy="4181508"/>
            <a:chOff x="517159" y="2146660"/>
            <a:chExt cx="6272262" cy="4181508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59" y="2146660"/>
              <a:ext cx="6272262" cy="4181508"/>
            </a:xfrm>
            <a:prstGeom prst="rect">
              <a:avLst/>
            </a:prstGeom>
          </p:spPr>
        </p:pic>
        <p:grpSp>
          <p:nvGrpSpPr>
            <p:cNvPr id="18" name="Group 17"/>
            <p:cNvGrpSpPr/>
            <p:nvPr/>
          </p:nvGrpSpPr>
          <p:grpSpPr>
            <a:xfrm>
              <a:off x="1614037" y="2655660"/>
              <a:ext cx="3876716" cy="3086702"/>
              <a:chOff x="1579577" y="2731168"/>
              <a:chExt cx="3876716" cy="3086702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3121043" y="2731168"/>
                <a:ext cx="578611" cy="150624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/>
              <p:cNvCxnSpPr/>
              <p:nvPr/>
            </p:nvCxnSpPr>
            <p:spPr>
              <a:xfrm flipH="1" flipV="1">
                <a:off x="3699654" y="4237414"/>
                <a:ext cx="347899" cy="158045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" name="TextBox 9"/>
              <p:cNvSpPr txBox="1"/>
              <p:nvPr/>
            </p:nvSpPr>
            <p:spPr>
              <a:xfrm>
                <a:off x="3996182" y="3374353"/>
                <a:ext cx="12426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True Positive</a:t>
                </a:r>
                <a:endParaRPr lang="en-US" sz="1400" b="1" dirty="0"/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3979607" y="5322039"/>
                <a:ext cx="1476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False Negative</a:t>
                </a:r>
                <a:endParaRPr lang="en-US" sz="1400" b="1" dirty="0"/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579577" y="4161494"/>
                <a:ext cx="13901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True Negative</a:t>
                </a:r>
                <a:endParaRPr lang="en-US" sz="1400" b="1" dirty="0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980328" y="2853608"/>
                <a:ext cx="13292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False Positive</a:t>
                </a:r>
                <a:endParaRPr lang="en-US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0758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7" y="1436155"/>
            <a:ext cx="8427248" cy="535150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Predicting leave behavior: Logistic Regression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3314" y="2173184"/>
            <a:ext cx="464325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FFCC"/>
                </a:solidFill>
              </a:rPr>
              <a:t>Example 2: Separated Distribution of Prevalence and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Assume again that the sample observations give an accurate representation of the population.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Assume further that we select a random individual from the population.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17159" y="2146660"/>
            <a:ext cx="6272262" cy="4181508"/>
            <a:chOff x="517159" y="2146660"/>
            <a:chExt cx="6272262" cy="418150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59" y="2146660"/>
              <a:ext cx="6272262" cy="4181508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1614037" y="2655660"/>
              <a:ext cx="3876716" cy="3086702"/>
              <a:chOff x="1579577" y="2731168"/>
              <a:chExt cx="3876716" cy="308670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3121043" y="2731168"/>
                <a:ext cx="578611" cy="150624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3699654" y="4237414"/>
                <a:ext cx="347899" cy="158045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3996182" y="3374353"/>
                <a:ext cx="12426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True Positive</a:t>
                </a:r>
                <a:endParaRPr lang="en-US" sz="140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79607" y="5322039"/>
                <a:ext cx="1476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False Negative</a:t>
                </a:r>
                <a:endParaRPr lang="en-US" sz="1400" b="1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79577" y="4161494"/>
                <a:ext cx="13901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True Negative</a:t>
                </a:r>
                <a:endParaRPr lang="en-US" sz="14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980328" y="2853608"/>
                <a:ext cx="13292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False Positive</a:t>
                </a:r>
                <a:endParaRPr lang="en-US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1668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7" y="1436155"/>
            <a:ext cx="8427248" cy="535150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Predicting leave behavior: Logistic Regression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3314" y="2173184"/>
            <a:ext cx="46432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FFCC"/>
                </a:solidFill>
              </a:rPr>
              <a:t>Example 2: Separated Distribution of Prevalence and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Due to prevalence, the probability of drawing an individual who is “positive” is significantly higher than “negative”.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517159" y="2146660"/>
            <a:ext cx="6272262" cy="4181508"/>
            <a:chOff x="517159" y="2146660"/>
            <a:chExt cx="6272262" cy="418150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59" y="2146660"/>
              <a:ext cx="6272262" cy="4181508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1614037" y="2655660"/>
              <a:ext cx="3876716" cy="3086702"/>
              <a:chOff x="1579577" y="2731168"/>
              <a:chExt cx="3876716" cy="308670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3121043" y="2731168"/>
                <a:ext cx="578611" cy="150624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3699654" y="4237414"/>
                <a:ext cx="347899" cy="158045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3996182" y="3374353"/>
                <a:ext cx="12426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True Positive</a:t>
                </a:r>
                <a:endParaRPr lang="en-US" sz="140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79607" y="5322039"/>
                <a:ext cx="1476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False Negative</a:t>
                </a:r>
                <a:endParaRPr lang="en-US" sz="1400" b="1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79577" y="4161494"/>
                <a:ext cx="13901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True Negative</a:t>
                </a:r>
                <a:endParaRPr lang="en-US" sz="14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980328" y="2853608"/>
                <a:ext cx="13292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False Positive</a:t>
                </a:r>
                <a:endParaRPr lang="en-US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9549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7" y="1436155"/>
            <a:ext cx="8427248" cy="535150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Predicting leave behavior: Logistic Regression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3314" y="2173184"/>
            <a:ext cx="464325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66FFCC"/>
                </a:solidFill>
              </a:rPr>
              <a:t>Example 2: Separated Distribution of Prevalence and Magnitude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smtClean="0"/>
              <a:t>Due to magnitude, the probability that the individual is correctly classified will be quite high.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 smtClean="0"/>
          </a:p>
        </p:txBody>
      </p:sp>
      <p:grpSp>
        <p:nvGrpSpPr>
          <p:cNvPr id="15" name="Group 14"/>
          <p:cNvGrpSpPr/>
          <p:nvPr/>
        </p:nvGrpSpPr>
        <p:grpSpPr>
          <a:xfrm>
            <a:off x="517159" y="2146660"/>
            <a:ext cx="6272262" cy="4181508"/>
            <a:chOff x="517159" y="2146660"/>
            <a:chExt cx="6272262" cy="4181508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159" y="2146660"/>
              <a:ext cx="6272262" cy="4181508"/>
            </a:xfrm>
            <a:prstGeom prst="rect">
              <a:avLst/>
            </a:prstGeom>
          </p:spPr>
        </p:pic>
        <p:grpSp>
          <p:nvGrpSpPr>
            <p:cNvPr id="17" name="Group 16"/>
            <p:cNvGrpSpPr/>
            <p:nvPr/>
          </p:nvGrpSpPr>
          <p:grpSpPr>
            <a:xfrm>
              <a:off x="1614037" y="2655660"/>
              <a:ext cx="3876716" cy="3086702"/>
              <a:chOff x="1579577" y="2731168"/>
              <a:chExt cx="3876716" cy="3086702"/>
            </a:xfrm>
          </p:grpSpPr>
          <p:cxnSp>
            <p:nvCxnSpPr>
              <p:cNvPr id="18" name="Straight Connector 17"/>
              <p:cNvCxnSpPr/>
              <p:nvPr/>
            </p:nvCxnSpPr>
            <p:spPr>
              <a:xfrm>
                <a:off x="3121043" y="2731168"/>
                <a:ext cx="578611" cy="150624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 flipH="1" flipV="1">
                <a:off x="3699654" y="4237414"/>
                <a:ext cx="347899" cy="1580456"/>
              </a:xfrm>
              <a:prstGeom prst="line">
                <a:avLst/>
              </a:prstGeom>
              <a:ln w="508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3996182" y="3374353"/>
                <a:ext cx="124264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True Positive</a:t>
                </a:r>
                <a:endParaRPr lang="en-US" sz="1400" b="1" dirty="0"/>
              </a:p>
            </p:txBody>
          </p:sp>
          <p:sp>
            <p:nvSpPr>
              <p:cNvPr id="21" name="TextBox 20"/>
              <p:cNvSpPr txBox="1"/>
              <p:nvPr/>
            </p:nvSpPr>
            <p:spPr>
              <a:xfrm>
                <a:off x="3979607" y="5322039"/>
                <a:ext cx="1476686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False Negative</a:t>
                </a:r>
                <a:endParaRPr lang="en-US" sz="1400" b="1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1579577" y="4161494"/>
                <a:ext cx="1390124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True Negative</a:t>
                </a:r>
                <a:endParaRPr lang="en-US" sz="1400" b="1" dirty="0"/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1980328" y="2853608"/>
                <a:ext cx="13292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/>
                  <a:t>False Positive</a:t>
                </a:r>
                <a:endParaRPr lang="en-US" sz="1400" b="1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75155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1136" y="1436154"/>
                <a:ext cx="10676509" cy="4908279"/>
              </a:xfrm>
            </p:spPr>
            <p:txBody>
              <a:bodyPr>
                <a:noAutofit/>
              </a:bodyPr>
              <a:lstStyle/>
              <a:p>
                <a:pPr marL="111125" lvl="2" indent="0"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2800" b="1" dirty="0" smtClean="0">
                    <a:solidFill>
                      <a:srgbClr val="FFFF00"/>
                    </a:solidFill>
                  </a:rPr>
                  <a:t>Predicting leave behavior: Logistic Regression</a:t>
                </a:r>
              </a:p>
              <a:p>
                <a:pPr marL="111125" lvl="2" indent="0"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2400" dirty="0" smtClean="0"/>
                  <a:t>Therefore, suppose that:</a:t>
                </a:r>
              </a:p>
              <a:p>
                <a:pPr marL="454025" lvl="2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We have a given population having:</a:t>
                </a:r>
              </a:p>
              <a:p>
                <a:pPr marL="911225" lvl="3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000" dirty="0" smtClean="0"/>
                  <a:t>A prevalence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000" dirty="0" smtClean="0"/>
                  <a:t> of “positive” individuals</a:t>
                </a:r>
              </a:p>
              <a:p>
                <a:pPr marL="911225" lvl="3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000" dirty="0" smtClean="0"/>
                  <a:t>An average magnitude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000" dirty="0" smtClean="0"/>
                  <a:t> for “positive” individual characteristics</a:t>
                </a:r>
              </a:p>
              <a:p>
                <a:pPr marL="911225" lvl="3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000" dirty="0" smtClean="0"/>
                  <a:t>An average magnitude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000" dirty="0" smtClean="0"/>
                  <a:t> for “negative” individual characteristics</a:t>
                </a:r>
              </a:p>
              <a:p>
                <a:pPr marL="454025" lvl="2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A representative sample drawn from this population</a:t>
                </a:r>
              </a:p>
              <a:p>
                <a:pPr marL="454025" lvl="2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A individual randomly drawn from this population</a:t>
                </a:r>
              </a:p>
            </p:txBody>
          </p:sp>
        </mc:Choice>
        <mc:Fallback xmlns="">
          <p:sp>
            <p:nvSpPr>
              <p:cNvPr id="3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1136" y="1436154"/>
                <a:ext cx="10676509" cy="4908279"/>
              </a:xfrm>
              <a:blipFill rotWithShape="0">
                <a:blip r:embed="rId3"/>
                <a:stretch>
                  <a:fillRect l="-114" t="-13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842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Regression-based performance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61136" y="1436154"/>
                <a:ext cx="10676509" cy="4908279"/>
              </a:xfrm>
            </p:spPr>
            <p:txBody>
              <a:bodyPr>
                <a:noAutofit/>
              </a:bodyPr>
              <a:lstStyle/>
              <a:p>
                <a:pPr marL="111125" lvl="2" indent="0"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2800" b="1" dirty="0" smtClean="0">
                    <a:solidFill>
                      <a:srgbClr val="FFFF00"/>
                    </a:solidFill>
                  </a:rPr>
                  <a:t>Predicting leave behavior: Logistic Regression</a:t>
                </a:r>
              </a:p>
              <a:p>
                <a:pPr marL="111125" lvl="2" indent="0"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2400" dirty="0" smtClean="0"/>
                  <a:t>Therefore:</a:t>
                </a:r>
              </a:p>
              <a:p>
                <a:pPr marL="454025" lvl="2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The probability that this individual is truly “positive” is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marL="454025" lvl="2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The probability that this individual is classified as such, is a function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 smtClean="0"/>
              </a:p>
              <a:p>
                <a:pPr marL="454025" lvl="2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As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2400" dirty="0" smtClean="0"/>
                  <a:t>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 smtClean="0"/>
              </a:p>
              <a:p>
                <a:pPr marL="454025" lvl="2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sz="2400" dirty="0" smtClean="0"/>
                  <a:t> grow in opposite directions,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→1</m:t>
                    </m:r>
                  </m:oMath>
                </a14:m>
                <a:r>
                  <a:rPr lang="en-US" sz="2400" dirty="0" smtClean="0"/>
                  <a:t>.</a:t>
                </a:r>
              </a:p>
              <a:p>
                <a:pPr marL="454025" lvl="2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 And so, logistic regression is high subjective to the distribution of the underlying population, as well as the representativeness of </a:t>
                </a:r>
                <a:r>
                  <a:rPr lang="en-US" sz="2400" smtClean="0"/>
                  <a:t>the sample.</a:t>
                </a:r>
                <a:endParaRPr lang="en-US" sz="2400" dirty="0" smtClean="0"/>
              </a:p>
              <a:p>
                <a:pPr marL="111125" lvl="2" indent="0">
                  <a:spcBef>
                    <a:spcPts val="844"/>
                  </a:spcBef>
                  <a:spcAft>
                    <a:spcPts val="844"/>
                  </a:spcAft>
                  <a:buNone/>
                </a:pPr>
                <a:r>
                  <a:rPr lang="en-US" sz="2400" dirty="0" smtClean="0"/>
                  <a:t> </a:t>
                </a:r>
              </a:p>
            </p:txBody>
          </p:sp>
        </mc:Choice>
        <mc:Fallback xmlns="">
          <p:sp>
            <p:nvSpPr>
              <p:cNvPr id="3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61136" y="1436154"/>
                <a:ext cx="10676509" cy="4908279"/>
              </a:xfrm>
              <a:blipFill rotWithShape="0">
                <a:blip r:embed="rId3"/>
                <a:stretch>
                  <a:fillRect l="-114" t="-1366" r="-1199" b="-75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356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9528" y="2884659"/>
            <a:ext cx="11922483" cy="990529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800" dirty="0">
                <a:solidFill>
                  <a:srgbClr val="FFFF00"/>
                </a:solidFill>
              </a:rPr>
              <a:t>					</a:t>
            </a:r>
            <a:r>
              <a:rPr lang="en-US" sz="4800" dirty="0" smtClean="0">
                <a:solidFill>
                  <a:srgbClr val="FFFF00"/>
                </a:solidFill>
              </a:rPr>
              <a:t>III. Overview of Model</a:t>
            </a:r>
            <a:endParaRPr lang="en-US" sz="48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4248737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5"/>
            <a:ext cx="10676509" cy="4278846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 Part 1 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Starts with FMLA 2012 Survey data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Runs </a:t>
            </a:r>
            <a:r>
              <a:rPr lang="en-US" sz="2400" dirty="0"/>
              <a:t>65 regressions on the FMLA Survey </a:t>
            </a:r>
            <a:r>
              <a:rPr lang="en-US" sz="2400" dirty="0" smtClean="0"/>
              <a:t>data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O</a:t>
            </a:r>
            <a:r>
              <a:rPr lang="en-US" sz="2400" dirty="0" smtClean="0"/>
              <a:t>btains probabilities </a:t>
            </a:r>
            <a:r>
              <a:rPr lang="en-US" sz="2400" dirty="0"/>
              <a:t>associated with leave taking </a:t>
            </a:r>
            <a:r>
              <a:rPr lang="en-US" sz="2400" dirty="0" smtClean="0"/>
              <a:t>behavior conditional on some observable </a:t>
            </a:r>
            <a:r>
              <a:rPr lang="en-US" sz="2400" b="1" dirty="0" smtClean="0">
                <a:solidFill>
                  <a:srgbClr val="FFFF00"/>
                </a:solidFill>
              </a:rPr>
              <a:t>x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Uses </a:t>
            </a:r>
            <a:r>
              <a:rPr lang="en-US" sz="2400" dirty="0"/>
              <a:t>regression coefficients on a American Community Survey (ACS) </a:t>
            </a:r>
            <a:r>
              <a:rPr lang="en-US" sz="2400" dirty="0" smtClean="0"/>
              <a:t>sample to </a:t>
            </a:r>
            <a:r>
              <a:rPr lang="en-US" sz="2400" dirty="0"/>
              <a:t>predict/impute conditional on observable </a:t>
            </a:r>
            <a:r>
              <a:rPr lang="en-US" sz="2400" b="1" dirty="0" smtClean="0">
                <a:solidFill>
                  <a:srgbClr val="FFFF00"/>
                </a:solidFill>
              </a:rPr>
              <a:t>x </a:t>
            </a:r>
            <a:r>
              <a:rPr lang="en-US" sz="2400" dirty="0" smtClean="0"/>
              <a:t>in the ACS</a:t>
            </a:r>
            <a:endParaRPr lang="en-US" sz="2400" b="1" dirty="0"/>
          </a:p>
          <a:p>
            <a:pPr marL="1500187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dirty="0" smtClean="0"/>
              <a:t> 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5958218"/>
            <a:ext cx="11762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b="1" dirty="0" smtClean="0">
                <a:solidFill>
                  <a:srgbClr val="53F562"/>
                </a:solidFill>
              </a:rPr>
              <a:t>TWG Question  </a:t>
            </a:r>
            <a:r>
              <a:rPr lang="en-US" sz="2400" dirty="0" smtClean="0">
                <a:solidFill>
                  <a:srgbClr val="FFFF00"/>
                </a:solidFill>
              </a:rPr>
              <a:t>Any thoughts on this design, method, data? 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4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5"/>
            <a:ext cx="10676509" cy="4278846"/>
          </a:xfrm>
        </p:spPr>
        <p:txBody>
          <a:bodyPr>
            <a:noAutofit/>
          </a:bodyPr>
          <a:lstStyle/>
          <a:p>
            <a:pPr marL="1500187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400" b="1" dirty="0"/>
          </a:p>
          <a:p>
            <a:pPr marL="1500187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dirty="0" smtClean="0"/>
              <a:t>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2952901" y="2863199"/>
          <a:ext cx="5895263" cy="25958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28510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61016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FFFF"/>
                          </a:solidFill>
                        </a:rPr>
                        <a:t>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FFFF"/>
                          </a:solidFill>
                        </a:rPr>
                        <a:t>Reason for </a:t>
                      </a:r>
                      <a:r>
                        <a:rPr lang="en-US" dirty="0" smtClean="0">
                          <a:solidFill>
                            <a:srgbClr val="00FFFF"/>
                          </a:solidFill>
                        </a:rPr>
                        <a:t>taking leave</a:t>
                      </a:r>
                      <a:endParaRPr lang="en-US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for own health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for maternity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for caring for new child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for ill child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for ill spouse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/>
                        <a:t>for ill relative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864123" y="1853249"/>
            <a:ext cx="9602050" cy="742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1125" lvl="2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Part 1 Assumes 6 Classes of Behaviors 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              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r>
              <a:rPr lang="en-US" sz="2800" dirty="0" smtClean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2800" dirty="0" smtClean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2800" dirty="0" smtClean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1528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Part 1 </a:t>
            </a:r>
            <a:r>
              <a:rPr lang="en-US" sz="2800" b="1" dirty="0" smtClean="0">
                <a:solidFill>
                  <a:srgbClr val="FFFF00"/>
                </a:solidFill>
              </a:rPr>
              <a:t>Assumes 11 Types </a:t>
            </a:r>
            <a:r>
              <a:rPr lang="en-US" sz="2800" b="1" dirty="0">
                <a:solidFill>
                  <a:srgbClr val="FFFF00"/>
                </a:solidFill>
              </a:rPr>
              <a:t>of Events 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              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1428898" y="2838250"/>
          <a:ext cx="9476667" cy="25958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1089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50968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58906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4397188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FFFF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FFFF"/>
                          </a:solidFill>
                        </a:rPr>
                        <a:t>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>
                          <a:solidFill>
                            <a:srgbClr val="00FFFF"/>
                          </a:solidFill>
                        </a:rPr>
                        <a:t>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00FFFF"/>
                          </a:solidFill>
                        </a:rPr>
                        <a:t>Event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Leave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 paid while on leave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See a</a:t>
                      </a:r>
                      <a:r>
                        <a:rPr lang="en-US" baseline="0" dirty="0"/>
                        <a:t> physician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Get</a:t>
                      </a:r>
                      <a:r>
                        <a:rPr lang="en-US" baseline="0" dirty="0"/>
                        <a:t> full pay while on leave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Have a hospital </a:t>
                      </a:r>
                      <a:r>
                        <a:rPr lang="en-US" dirty="0"/>
                        <a:t>visit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Partial </a:t>
                      </a:r>
                      <a:r>
                        <a:rPr lang="en-US" baseline="0" dirty="0"/>
                        <a:t>pay while on leave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Take</a:t>
                      </a:r>
                      <a:r>
                        <a:rPr lang="en-US" baseline="0" dirty="0"/>
                        <a:t> leave when needed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Would take more </a:t>
                      </a:r>
                      <a:r>
                        <a:rPr lang="en-US" baseline="0" dirty="0"/>
                        <a:t>leave if available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Would take</a:t>
                      </a:r>
                      <a:r>
                        <a:rPr lang="en-US" baseline="0"/>
                        <a:t> leave </a:t>
                      </a:r>
                      <a:r>
                        <a:rPr lang="en-US" baseline="0" dirty="0"/>
                        <a:t>if available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11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Would take paid </a:t>
                      </a:r>
                      <a:r>
                        <a:rPr lang="en-US" baseline="0" dirty="0"/>
                        <a:t>leave if available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rgbClr val="FFFF00"/>
                          </a:solidFill>
                        </a:rPr>
                        <a:t>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Take</a:t>
                      </a:r>
                      <a:r>
                        <a:rPr lang="en-US" baseline="0" dirty="0"/>
                        <a:t> multiple leave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6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870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092502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 Our Current Model: Possible Outcomes and Probabilities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              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</a:t>
            </a:r>
          </a:p>
        </p:txBody>
      </p:sp>
      <p:sp>
        <p:nvSpPr>
          <p:cNvPr id="5" name="Rectangle 4"/>
          <p:cNvSpPr/>
          <p:nvPr/>
        </p:nvSpPr>
        <p:spPr>
          <a:xfrm>
            <a:off x="3158986" y="5868129"/>
            <a:ext cx="77976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="" xmlns:a16="http://schemas.microsoft.com/office/drawing/2014/main" id="{B935B9DF-6322-424A-87B9-B0DD0F44ADD5}"/>
                  </a:ext>
                </a:extLst>
              </p:cNvPr>
              <p:cNvSpPr txBox="1"/>
              <p:nvPr/>
            </p:nvSpPr>
            <p:spPr>
              <a:xfrm>
                <a:off x="1753486" y="2596203"/>
                <a:ext cx="9936006" cy="3693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1,     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𝑌𝑒𝑠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, 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𝑎𝑛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𝑒𝑣𝑒𝑛𝑡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𝑜𝑓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𝑐𝑙𝑎𝑠𝑠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𝑜𝑐𝑐𝑢𝑟𝑠</m:t>
                            </m:r>
                          </m:e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0,    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𝑁𝑜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𝑑𝑖𝑑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𝑛𝑜𝑡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𝑜𝑐𝑐𝑢𝑟</m:t>
                            </m:r>
                            <m:r>
                              <a:rPr lang="en-US" sz="2800" b="0" i="1" smtClean="0">
                                <a:solidFill>
                                  <a:srgbClr val="66FF33"/>
                                </a:solidFill>
                                <a:latin typeface="Cambria Math" panose="02040503050406030204" pitchFamily="18" charset="0"/>
                              </a:rPr>
                              <m:t>                                 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sz="2800" dirty="0"/>
                  <a:t> </a:t>
                </a:r>
              </a:p>
              <a:p>
                <a:endParaRPr lang="en-US" sz="28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ℙ</m:t>
                    </m:r>
                    <m:d>
                      <m:dPr>
                        <m:begChr m:val="{"/>
                        <m:endChr m:val="}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66FF33"/>
                        </a:solidFill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800" b="0" i="1" smtClean="0">
                        <a:solidFill>
                          <a:srgbClr val="66F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66FF33"/>
                        </a:solidFill>
                        <a:latin typeface="Cambria Math" panose="02040503050406030204" pitchFamily="18" charset="0"/>
                      </a:rPr>
                      <m:t>𝑡h𝑎𝑡</m:t>
                    </m:r>
                    <m:r>
                      <a:rPr lang="en-US" sz="2800" b="0" i="1" smtClean="0">
                        <a:solidFill>
                          <a:srgbClr val="66FF33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</m:sSub>
                  </m:oMath>
                </a14:m>
                <a:r>
                  <a:rPr lang="en-US" sz="2800" dirty="0" smtClean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800" b="0" i="0" smtClean="0">
                        <a:solidFill>
                          <a:srgbClr val="66FF33"/>
                        </a:solidFill>
                        <a:latin typeface="Cambria Math" panose="02040503050406030204" pitchFamily="18" charset="0"/>
                      </a:rPr>
                      <m:t>o</m:t>
                    </m:r>
                    <m:r>
                      <a:rPr lang="en-US" sz="2800" b="0" i="1" smtClean="0">
                        <a:solidFill>
                          <a:srgbClr val="66FF33"/>
                        </a:solidFill>
                        <a:latin typeface="Cambria Math" panose="02040503050406030204" pitchFamily="18" charset="0"/>
                      </a:rPr>
                      <m:t>𝑐𝑐𝑢𝑟𝑠</m:t>
                    </m:r>
                    <m:r>
                      <a:rPr lang="en-US" sz="2800" b="0" i="1" smtClean="0">
                        <a:solidFill>
                          <a:srgbClr val="66F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66FF33"/>
                        </a:solidFill>
                        <a:latin typeface="Cambria Math" panose="02040503050406030204" pitchFamily="18" charset="0"/>
                      </a:rPr>
                      <m:t>𝑔𝑖𝑣𝑒𝑛</m:t>
                    </m:r>
                    <m:r>
                      <a:rPr lang="en-US" sz="2800" b="0" i="1" smtClean="0">
                        <a:solidFill>
                          <a:srgbClr val="66FF33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r>
                  <a:rPr lang="en-US" sz="2800" b="1" dirty="0">
                    <a:solidFill>
                      <a:srgbClr val="00FFFF"/>
                    </a:solidFill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=1 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𝑓𝑜𝑟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𝑜𝑤𝑛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h𝑒𝑎𝑙𝑡h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=3(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𝑣𝑖𝑠𝑖𝑡𝑖𝑛𝑔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h𝑜𝑠𝑝𝑖𝑡𝑎𝑙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b="1" dirty="0">
                  <a:solidFill>
                    <a:srgbClr val="00FFFF"/>
                  </a:solidFill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13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)=</m:t>
                    </m:r>
                  </m:oMath>
                </a14:m>
                <a:r>
                  <a:rPr lang="en-US" sz="2400" dirty="0"/>
                  <a:t>Probability of visiting hospital for own health if you have characteristic </a:t>
                </a:r>
                <a14:m>
                  <m:oMath xmlns:m="http://schemas.openxmlformats.org/officeDocument/2006/math">
                    <m:r>
                      <a:rPr lang="en-US" sz="2800" b="1" i="1" smtClean="0">
                        <a:solidFill>
                          <a:srgbClr val="66FF33"/>
                        </a:solidFill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en-US" sz="2800" b="1" dirty="0">
                  <a:solidFill>
                    <a:srgbClr val="66FF33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935B9DF-6322-424A-87B9-B0DD0F44AD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3486" y="2596203"/>
                <a:ext cx="9936006" cy="3693383"/>
              </a:xfrm>
              <a:prstGeom prst="rect">
                <a:avLst/>
              </a:prstGeom>
              <a:blipFill rotWithShape="0">
                <a:blip r:embed="rId3"/>
                <a:stretch>
                  <a:fillRect l="-1288" b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97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6043304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 Our Current Model: Summary 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>
              <a:solidFill>
                <a:srgbClr val="FFFF00"/>
              </a:solidFill>
            </a:endParaRP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grpSp>
        <p:nvGrpSpPr>
          <p:cNvPr id="6" name="Group 5"/>
          <p:cNvGrpSpPr/>
          <p:nvPr/>
        </p:nvGrpSpPr>
        <p:grpSpPr>
          <a:xfrm>
            <a:off x="975334" y="3044088"/>
            <a:ext cx="6978299" cy="844379"/>
            <a:chOff x="1893853" y="2596203"/>
            <a:chExt cx="6978299" cy="844379"/>
          </a:xfrm>
        </p:grpSpPr>
        <p:sp>
          <p:nvSpPr>
            <p:cNvPr id="2" name="Rectangle 1"/>
            <p:cNvSpPr/>
            <p:nvPr/>
          </p:nvSpPr>
          <p:spPr>
            <a:xfrm>
              <a:off x="4312509" y="2596203"/>
              <a:ext cx="455964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24" name="Content Placeholder 2"/>
            <p:cNvSpPr txBox="1">
              <a:spLocks/>
            </p:cNvSpPr>
            <p:nvPr/>
          </p:nvSpPr>
          <p:spPr>
            <a:xfrm>
              <a:off x="1893853" y="2697628"/>
              <a:ext cx="3806732" cy="7429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111125" lvl="2" indent="0">
                <a:spcBef>
                  <a:spcPts val="844"/>
                </a:spcBef>
                <a:spcAft>
                  <a:spcPts val="844"/>
                </a:spcAft>
                <a:buFont typeface="Wingdings 3" charset="2"/>
                <a:buNone/>
              </a:pPr>
              <a:r>
                <a:rPr lang="en-US" sz="2800" b="1" dirty="0">
                  <a:solidFill>
                    <a:srgbClr val="66FF33"/>
                  </a:solidFill>
                </a:rPr>
                <a:t> Starts with this</a:t>
              </a:r>
            </a:p>
            <a:p>
              <a:pPr marL="111125" lvl="3" indent="0">
                <a:spcBef>
                  <a:spcPts val="844"/>
                </a:spcBef>
                <a:spcAft>
                  <a:spcPts val="844"/>
                </a:spcAft>
                <a:buFont typeface="Wingdings 3" charset="2"/>
                <a:buNone/>
              </a:pPr>
              <a:r>
                <a:rPr lang="en-US" sz="2800" dirty="0">
                  <a:solidFill>
                    <a:srgbClr val="66FF33"/>
                  </a:solidFill>
                </a:rPr>
                <a:t>                                     </a:t>
              </a:r>
            </a:p>
            <a:p>
              <a:pPr marL="111125" lvl="3" indent="0">
                <a:spcBef>
                  <a:spcPts val="844"/>
                </a:spcBef>
                <a:spcAft>
                  <a:spcPts val="844"/>
                </a:spcAft>
                <a:buFont typeface="Wingdings 3" charset="2"/>
                <a:buNone/>
              </a:pPr>
              <a:endParaRPr lang="en-US" sz="2800" dirty="0">
                <a:solidFill>
                  <a:srgbClr val="66FF33"/>
                </a:solidFill>
              </a:endParaRPr>
            </a:p>
            <a:p>
              <a:pPr marL="111125" lvl="3" indent="0">
                <a:spcBef>
                  <a:spcPts val="844"/>
                </a:spcBef>
                <a:spcAft>
                  <a:spcPts val="844"/>
                </a:spcAft>
                <a:buFont typeface="Wingdings 3" charset="2"/>
                <a:buNone/>
              </a:pPr>
              <a:endParaRPr lang="en-US" sz="2800" dirty="0">
                <a:solidFill>
                  <a:srgbClr val="66FF33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0CC7A360-19E1-4670-AF7E-2E4FE71EB19A}"/>
                  </a:ext>
                </a:extLst>
              </p:cNvPr>
              <p:cNvSpPr/>
              <p:nvPr/>
            </p:nvSpPr>
            <p:spPr>
              <a:xfrm>
                <a:off x="3817143" y="2596203"/>
                <a:ext cx="5285229" cy="14680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𝒚</m:t>
                          </m:r>
                        </m:e>
                        <m:sub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𝒋𝒌</m:t>
                          </m:r>
                        </m:sub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𝒊</m:t>
                          </m:r>
                        </m:sup>
                      </m:sSub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𝒋𝒌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  <m:e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𝒇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𝒋𝒌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p>
                                      <m:r>
                                        <a:rPr lang="en-US" sz="2800" b="1" i="1" smtClean="0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𝜺</m:t>
                                  </m:r>
                                </m:e>
                                <m:sub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</a:rPr>
                                    <m:t>𝒊</m:t>
                                  </m:r>
                                </m:sub>
                              </m:sSub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≤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r>
                  <a:rPr lang="en-US" sz="2800" b="1" dirty="0"/>
                  <a:t/>
                </a:r>
                <a:br>
                  <a:rPr lang="en-US" sz="2800" b="1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CC7A360-19E1-4670-AF7E-2E4FE71EB1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143" y="2596203"/>
                <a:ext cx="5285229" cy="14680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="" xmlns:a16="http://schemas.microsoft.com/office/drawing/2014/main" id="{5194882F-8E24-41DB-9DE1-74B16FD238ED}"/>
                  </a:ext>
                </a:extLst>
              </p:cNvPr>
              <p:cNvSpPr txBox="1"/>
              <p:nvPr/>
            </p:nvSpPr>
            <p:spPr>
              <a:xfrm>
                <a:off x="1128528" y="4140642"/>
                <a:ext cx="9304446" cy="14884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𝑗𝑘</m:t>
                        </m:r>
                      </m:sub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Indicator of event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in class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for individual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Set of characteristics associated to individual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.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800" dirty="0"/>
                  <a:t> Random noise associated to individual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194882F-8E24-41DB-9DE1-74B16FD238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8528" y="4140642"/>
                <a:ext cx="9304446" cy="1488484"/>
              </a:xfrm>
              <a:prstGeom prst="rect">
                <a:avLst/>
              </a:prstGeom>
              <a:blipFill>
                <a:blip r:embed="rId3"/>
                <a:stretch>
                  <a:fillRect t="-2049" b="-106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57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28" y="402528"/>
            <a:ext cx="6088434" cy="14005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671" y="1469426"/>
            <a:ext cx="10552953" cy="3813467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I. Introduction</a:t>
            </a:r>
          </a:p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II. Project Goals </a:t>
            </a:r>
            <a:endParaRPr lang="en-US" sz="2800" b="1" dirty="0">
              <a:solidFill>
                <a:srgbClr val="FFFF00"/>
              </a:solidFill>
            </a:endParaRPr>
          </a:p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III. Technical Work Group Role</a:t>
            </a:r>
          </a:p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IV. Overview </a:t>
            </a:r>
            <a:r>
              <a:rPr lang="en-US" sz="2800" b="1" dirty="0">
                <a:solidFill>
                  <a:srgbClr val="FFFF00"/>
                </a:solidFill>
              </a:rPr>
              <a:t>of the </a:t>
            </a:r>
            <a:r>
              <a:rPr lang="en-US" sz="2800" b="1" dirty="0" smtClean="0">
                <a:solidFill>
                  <a:srgbClr val="FFFF00"/>
                </a:solidFill>
              </a:rPr>
              <a:t>Model</a:t>
            </a:r>
            <a:endParaRPr lang="en-US" sz="2800" b="1" dirty="0">
              <a:solidFill>
                <a:srgbClr val="FFFF00"/>
              </a:solidFill>
            </a:endParaRPr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r>
              <a:rPr lang="en-US" sz="2400" b="1" dirty="0"/>
              <a:t>Current Model Architecture </a:t>
            </a:r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r>
              <a:rPr lang="en-US" sz="2600" b="1" dirty="0"/>
              <a:t>Key Considerations for Redesign</a:t>
            </a: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63846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4"/>
            <a:ext cx="10676509" cy="1401175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Part 1 Summary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1179083" y="2336302"/>
            <a:ext cx="10558562" cy="3626993"/>
            <a:chOff x="1378065" y="2659031"/>
            <a:chExt cx="10558562" cy="3626993"/>
          </a:xfrm>
        </p:grpSpPr>
        <p:grpSp>
          <p:nvGrpSpPr>
            <p:cNvPr id="6" name="Group 5"/>
            <p:cNvGrpSpPr/>
            <p:nvPr/>
          </p:nvGrpSpPr>
          <p:grpSpPr>
            <a:xfrm>
              <a:off x="1378065" y="2732333"/>
              <a:ext cx="4672206" cy="641535"/>
              <a:chOff x="6203253" y="1778936"/>
              <a:chExt cx="4459111" cy="641535"/>
            </a:xfrm>
          </p:grpSpPr>
          <p:sp>
            <p:nvSpPr>
              <p:cNvPr id="7" name="Rectangle 6"/>
              <p:cNvSpPr/>
              <p:nvPr/>
            </p:nvSpPr>
            <p:spPr>
              <a:xfrm>
                <a:off x="6203253" y="1778936"/>
                <a:ext cx="4459111" cy="641535"/>
              </a:xfrm>
              <a:prstGeom prst="rect">
                <a:avLst/>
              </a:prstGeom>
              <a:noFill/>
              <a:ln w="6032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Rectangle 7"/>
                  <p:cNvSpPr/>
                  <p:nvPr/>
                </p:nvSpPr>
                <p:spPr>
                  <a:xfrm>
                    <a:off x="7095480" y="1899648"/>
                    <a:ext cx="3318057" cy="467949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lvl="2">
                      <a:spcBef>
                        <a:spcPts val="844"/>
                      </a:spcBef>
                      <a:spcAft>
                        <a:spcPts val="844"/>
                      </a:spcAft>
                    </a:pPr>
                    <a:r>
                      <a:rPr lang="en-US" sz="2000" b="1" dirty="0" smtClean="0">
                        <a:solidFill>
                          <a:srgbClr val="66FF33"/>
                        </a:solidFill>
                      </a:rPr>
                      <a:t>FMLA Survey Data </a:t>
                    </a:r>
                    <a14:m>
                      <m:oMath xmlns:m="http://schemas.openxmlformats.org/officeDocument/2006/math"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000" b="1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1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sz="2000" b="1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𝒋𝒌</m:t>
                            </m:r>
                          </m:sub>
                          <m:sup>
                            <m:r>
                              <a:rPr lang="en-US" sz="2000" b="1" i="1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bSup>
                        <m:r>
                          <a:rPr lang="en-US" sz="2000" b="1" i="1" smtClean="0">
                            <a:solidFill>
                              <a:srgbClr val="00FFFF"/>
                            </a:solidFill>
                            <a:latin typeface="Cambria Math" panose="02040503050406030204" pitchFamily="18" charset="0"/>
                          </a:rPr>
                          <m:t> , </m:t>
                        </m:r>
                        <m:sSup>
                          <m:sSupPr>
                            <m:ctrlPr>
                              <a:rPr lang="en-US" sz="2000" b="1" i="1" smtClean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1" i="1" smtClean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000" b="1" i="1" smtClean="0">
                                <a:solidFill>
                                  <a:srgbClr val="00FFFF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  <m:r>
                          <a:rPr lang="en-US" sz="2000" b="1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a14:m>
                    <a:endParaRPr lang="en-US" sz="2000" b="1" dirty="0">
                      <a:solidFill>
                        <a:srgbClr val="66FF33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Rectangle 7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095480" y="1899648"/>
                    <a:ext cx="3318057" cy="467949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l="-1930" t="-2597" b="-1168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9" name="Group 8"/>
            <p:cNvGrpSpPr/>
            <p:nvPr/>
          </p:nvGrpSpPr>
          <p:grpSpPr>
            <a:xfrm>
              <a:off x="1378065" y="4968140"/>
              <a:ext cx="4672206" cy="1317884"/>
              <a:chOff x="5591723" y="3905459"/>
              <a:chExt cx="4459111" cy="1317884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5591723" y="4581808"/>
                <a:ext cx="4459111" cy="641535"/>
                <a:chOff x="6203253" y="1835814"/>
                <a:chExt cx="4459111" cy="641535"/>
              </a:xfrm>
            </p:grpSpPr>
            <p:sp>
              <p:nvSpPr>
                <p:cNvPr id="12" name="Rectangle 11"/>
                <p:cNvSpPr/>
                <p:nvPr/>
              </p:nvSpPr>
              <p:spPr>
                <a:xfrm>
                  <a:off x="6203253" y="1835814"/>
                  <a:ext cx="4459111" cy="641535"/>
                </a:xfrm>
                <a:prstGeom prst="rect">
                  <a:avLst/>
                </a:prstGeom>
                <a:noFill/>
                <a:ln w="603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6804255" y="1959494"/>
                      <a:ext cx="3500464" cy="42479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lvl="2">
                        <a:spcBef>
                          <a:spcPts val="844"/>
                        </a:spcBef>
                        <a:spcAft>
                          <a:spcPts val="844"/>
                        </a:spcAft>
                      </a:pPr>
                      <a:r>
                        <a:rPr lang="en-US" sz="2000" b="1" dirty="0">
                          <a:solidFill>
                            <a:srgbClr val="66FF33"/>
                          </a:solidFill>
                        </a:rPr>
                        <a:t>Estimated Parameters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18" name="Rectangle 1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04255" y="1959494"/>
                      <a:ext cx="3500464" cy="42479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l="-1742" t="-8571"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" name="Right Arrow 10"/>
              <p:cNvSpPr/>
              <p:nvPr/>
            </p:nvSpPr>
            <p:spPr>
              <a:xfrm rot="5400000">
                <a:off x="7502785" y="4023897"/>
                <a:ext cx="636986" cy="400110"/>
              </a:xfrm>
              <a:prstGeom prst="right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1378065" y="3495877"/>
              <a:ext cx="4672206" cy="1322297"/>
              <a:chOff x="5591723" y="2433196"/>
              <a:chExt cx="4459111" cy="1322297"/>
            </a:xfrm>
          </p:grpSpPr>
          <p:sp>
            <p:nvSpPr>
              <p:cNvPr id="15" name="Right Arrow 14"/>
              <p:cNvSpPr/>
              <p:nvPr/>
            </p:nvSpPr>
            <p:spPr>
              <a:xfrm rot="5400000">
                <a:off x="7502785" y="2551634"/>
                <a:ext cx="636986" cy="400110"/>
              </a:xfrm>
              <a:prstGeom prst="right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5591723" y="3113958"/>
                <a:ext cx="4459111" cy="641535"/>
                <a:chOff x="6203253" y="1835814"/>
                <a:chExt cx="4459111" cy="641535"/>
              </a:xfrm>
            </p:grpSpPr>
            <p:sp>
              <p:nvSpPr>
                <p:cNvPr id="17" name="Rectangle 16"/>
                <p:cNvSpPr/>
                <p:nvPr/>
              </p:nvSpPr>
              <p:spPr>
                <a:xfrm>
                  <a:off x="6203253" y="1835814"/>
                  <a:ext cx="4459111" cy="641535"/>
                </a:xfrm>
                <a:prstGeom prst="rect">
                  <a:avLst/>
                </a:prstGeom>
                <a:noFill/>
                <a:ln w="603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8" name="Rectangle 17"/>
                    <p:cNvSpPr/>
                    <p:nvPr/>
                  </p:nvSpPr>
                  <p:spPr>
                    <a:xfrm>
                      <a:off x="6382140" y="1961431"/>
                      <a:ext cx="4280224" cy="444224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lvl="2">
                        <a:spcBef>
                          <a:spcPts val="844"/>
                        </a:spcBef>
                        <a:spcAft>
                          <a:spcPts val="844"/>
                        </a:spcAft>
                      </a:pPr>
                      <a:r>
                        <a:rPr lang="en-US" sz="2000" b="1" dirty="0">
                          <a:solidFill>
                            <a:srgbClr val="66FF33"/>
                          </a:solidFill>
                        </a:rPr>
                        <a:t>Logistic Regression Method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sz="2000" b="1" i="1" smtClean="0">
                                  <a:latin typeface="Cambria Math" panose="02040503050406030204" pitchFamily="18" charset="0"/>
                                </a:rPr>
                                <m:t>𝒋𝒌</m:t>
                              </m:r>
                            </m:sub>
                          </m:sSub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00FFFF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6" name="Rectangle 25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82140" y="1961431"/>
                      <a:ext cx="4280224" cy="44422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l="-1497" t="-6849" b="-1506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19" name="Group 18"/>
            <p:cNvGrpSpPr/>
            <p:nvPr/>
          </p:nvGrpSpPr>
          <p:grpSpPr>
            <a:xfrm>
              <a:off x="6050271" y="4176639"/>
              <a:ext cx="5680175" cy="1872491"/>
              <a:chOff x="6050271" y="4176639"/>
              <a:chExt cx="5680175" cy="1872491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7271335" y="4176639"/>
                <a:ext cx="4459111" cy="641535"/>
                <a:chOff x="5953769" y="5088518"/>
                <a:chExt cx="4459111" cy="641535"/>
              </a:xfrm>
            </p:grpSpPr>
            <p:sp>
              <p:nvSpPr>
                <p:cNvPr id="22" name="Rectangle 21"/>
                <p:cNvSpPr/>
                <p:nvPr/>
              </p:nvSpPr>
              <p:spPr>
                <a:xfrm>
                  <a:off x="5953769" y="5088518"/>
                  <a:ext cx="4459111" cy="641535"/>
                </a:xfrm>
                <a:prstGeom prst="rect">
                  <a:avLst/>
                </a:prstGeom>
                <a:noFill/>
                <a:ln w="603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3" name="Rectangle 22"/>
                    <p:cNvSpPr/>
                    <p:nvPr/>
                  </p:nvSpPr>
                  <p:spPr>
                    <a:xfrm>
                      <a:off x="6351373" y="5167245"/>
                      <a:ext cx="3932867" cy="42479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lvl="2">
                        <a:spcBef>
                          <a:spcPts val="844"/>
                        </a:spcBef>
                        <a:spcAft>
                          <a:spcPts val="844"/>
                        </a:spcAft>
                      </a:pPr>
                      <a:r>
                        <a:rPr lang="en-US" sz="2000" b="1" dirty="0">
                          <a:solidFill>
                            <a:srgbClr val="66FF33"/>
                          </a:solidFill>
                        </a:rPr>
                        <a:t>Apply </a:t>
                      </a:r>
                      <a14:m>
                        <m:oMath xmlns:m="http://schemas.openxmlformats.org/officeDocument/2006/math"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𝑗𝑘</m:t>
                              </m:r>
                            </m:sub>
                          </m:sSub>
                        </m:oMath>
                      </a14:m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en-US" sz="2000" b="1" dirty="0">
                          <a:solidFill>
                            <a:srgbClr val="66FF33"/>
                          </a:solidFill>
                        </a:rPr>
                        <a:t>to ACS Samples </a:t>
                      </a:r>
                      <a14:m>
                        <m:oMath xmlns:m="http://schemas.openxmlformats.org/officeDocument/2006/math"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r>
                        <a:rPr lang="en-US" sz="2000" dirty="0">
                          <a:solidFill>
                            <a:srgbClr val="FFFF00"/>
                          </a:solidFill>
                        </a:rPr>
                        <a:t> </a:t>
                      </a:r>
                    </a:p>
                  </p:txBody>
                </p:sp>
              </mc:Choice>
              <mc:Fallback xmlns="">
                <p:sp>
                  <p:nvSpPr>
                    <p:cNvPr id="21" name="Rectangle 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51373" y="5167245"/>
                      <a:ext cx="3932867" cy="42479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l="-1550" t="-8571" b="-1714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1" name="Bent-Up Arrow 20"/>
              <p:cNvSpPr/>
              <p:nvPr/>
            </p:nvSpPr>
            <p:spPr>
              <a:xfrm>
                <a:off x="6050271" y="4896902"/>
                <a:ext cx="3612713" cy="1152228"/>
              </a:xfrm>
              <a:prstGeom prst="bentUpArrow">
                <a:avLst>
                  <a:gd name="adj1" fmla="val 23461"/>
                  <a:gd name="adj2" fmla="val 20723"/>
                  <a:gd name="adj3" fmla="val 36500"/>
                </a:avLst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4" name="Group 23"/>
            <p:cNvGrpSpPr/>
            <p:nvPr/>
          </p:nvGrpSpPr>
          <p:grpSpPr>
            <a:xfrm>
              <a:off x="6871369" y="2659031"/>
              <a:ext cx="5065258" cy="1365984"/>
              <a:chOff x="6871369" y="2659031"/>
              <a:chExt cx="5065258" cy="1365984"/>
            </a:xfrm>
          </p:grpSpPr>
          <p:grpSp>
            <p:nvGrpSpPr>
              <p:cNvPr id="25" name="Group 24"/>
              <p:cNvGrpSpPr/>
              <p:nvPr/>
            </p:nvGrpSpPr>
            <p:grpSpPr>
              <a:xfrm>
                <a:off x="6871369" y="2659031"/>
                <a:ext cx="5065258" cy="652548"/>
                <a:chOff x="1462129" y="3332491"/>
                <a:chExt cx="3739818" cy="652548"/>
              </a:xfrm>
            </p:grpSpPr>
            <p:sp>
              <p:nvSpPr>
                <p:cNvPr id="27" name="Rectangle 26"/>
                <p:cNvSpPr/>
                <p:nvPr/>
              </p:nvSpPr>
              <p:spPr>
                <a:xfrm>
                  <a:off x="1462129" y="3332491"/>
                  <a:ext cx="3739818" cy="652548"/>
                </a:xfrm>
                <a:prstGeom prst="rect">
                  <a:avLst/>
                </a:prstGeom>
                <a:noFill/>
                <a:ln w="6032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8" name="Rectangle 27"/>
                    <p:cNvSpPr/>
                    <p:nvPr/>
                  </p:nvSpPr>
                  <p:spPr>
                    <a:xfrm>
                      <a:off x="1676995" y="3432339"/>
                      <a:ext cx="3310086" cy="467949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lvl="2" algn="ctr">
                        <a:spcBef>
                          <a:spcPts val="844"/>
                        </a:spcBef>
                        <a:spcAft>
                          <a:spcPts val="844"/>
                        </a:spcAft>
                      </a:pPr>
                      <a:r>
                        <a:rPr lang="en-US" sz="2000" b="1" dirty="0">
                          <a:solidFill>
                            <a:srgbClr val="66FF33"/>
                          </a:solidFill>
                        </a:rPr>
                        <a:t>National/Local Estimates of </a:t>
                      </a:r>
                      <a14:m>
                        <m:oMath xmlns:m="http://schemas.openxmlformats.org/officeDocument/2006/math"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en-US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  <m:sub>
                              <m:r>
                                <a:rPr lang="en-US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𝒋𝒌</m:t>
                              </m:r>
                            </m:sub>
                            <m:sup>
                              <m:r>
                                <a:rPr lang="en-US" sz="2000" b="1" i="1" smtClean="0">
                                  <a:solidFill>
                                    <a:srgbClr val="FFC000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p>
                          </m:sSubSup>
                          <m:r>
                            <a:rPr lang="en-US" sz="2000" b="1" i="1">
                              <a:latin typeface="Cambria Math" panose="02040503050406030204" pitchFamily="18" charset="0"/>
                            </a:rPr>
                            <m:t>)</m:t>
                          </m:r>
                        </m:oMath>
                      </a14:m>
                      <a:endParaRPr lang="en-US" sz="2000" dirty="0">
                        <a:solidFill>
                          <a:srgbClr val="FFFF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28" name="Rectangle 27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676995" y="3432339"/>
                      <a:ext cx="3310086" cy="467949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3947" b="-1315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26" name="Right Arrow 25"/>
              <p:cNvSpPr/>
              <p:nvPr/>
            </p:nvSpPr>
            <p:spPr>
              <a:xfrm rot="16200000" flipV="1">
                <a:off x="9085505" y="3506467"/>
                <a:ext cx="636986" cy="400110"/>
              </a:xfrm>
              <a:prstGeom prst="rightArrow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en-US" dirty="0" smtClean="0"/>
              <a:t>Model Structure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56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Model: Structure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4"/>
            <a:ext cx="10676509" cy="4908279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Part 2  Summary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Administrative </a:t>
            </a:r>
            <a:r>
              <a:rPr lang="en-US" sz="2400" dirty="0"/>
              <a:t>Benefits and Financing (</a:t>
            </a:r>
            <a:r>
              <a:rPr lang="en-US" sz="2400" dirty="0" smtClean="0"/>
              <a:t>ABF) module</a:t>
            </a:r>
          </a:p>
          <a:p>
            <a:pPr marL="2414587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Uses </a:t>
            </a:r>
            <a:r>
              <a:rPr lang="en-US" sz="2400" dirty="0"/>
              <a:t>the probabilities and counts estimated </a:t>
            </a:r>
            <a:r>
              <a:rPr lang="en-US" sz="2400" dirty="0" smtClean="0"/>
              <a:t>from model Part 1.</a:t>
            </a:r>
            <a:endParaRPr lang="en-US" sz="2400" dirty="0"/>
          </a:p>
          <a:p>
            <a:pPr marL="2414587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Computes </a:t>
            </a:r>
            <a:r>
              <a:rPr lang="en-US" sz="2400" dirty="0"/>
              <a:t>various </a:t>
            </a:r>
            <a:r>
              <a:rPr lang="en-US" sz="2400" dirty="0" smtClean="0"/>
              <a:t>costs </a:t>
            </a:r>
            <a:r>
              <a:rPr lang="en-US" sz="2400" dirty="0"/>
              <a:t>associated with a paid leave </a:t>
            </a:r>
            <a:r>
              <a:rPr lang="en-US" sz="2400" dirty="0" smtClean="0"/>
              <a:t>program</a:t>
            </a:r>
            <a:r>
              <a:rPr lang="en-US" sz="2400" dirty="0"/>
              <a:t>.</a:t>
            </a:r>
            <a:endParaRPr lang="en-US" sz="2400" dirty="0" smtClean="0"/>
          </a:p>
        </p:txBody>
      </p:sp>
      <p:sp>
        <p:nvSpPr>
          <p:cNvPr id="4" name="Rectangle 3"/>
          <p:cNvSpPr/>
          <p:nvPr/>
        </p:nvSpPr>
        <p:spPr>
          <a:xfrm>
            <a:off x="973526" y="5665129"/>
            <a:ext cx="916396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b="1" dirty="0" smtClean="0">
                <a:solidFill>
                  <a:srgbClr val="53F562"/>
                </a:solidFill>
              </a:rPr>
              <a:t>TWG Question  </a:t>
            </a:r>
            <a:r>
              <a:rPr lang="en-US" sz="2400" dirty="0" smtClean="0">
                <a:solidFill>
                  <a:srgbClr val="FFFF00"/>
                </a:solidFill>
              </a:rPr>
              <a:t>Any conceptual or design issues?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6846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87680" y="2844317"/>
            <a:ext cx="12415520" cy="990529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000" dirty="0">
                <a:solidFill>
                  <a:srgbClr val="FFFF00"/>
                </a:solidFill>
              </a:rPr>
              <a:t>					</a:t>
            </a:r>
            <a:r>
              <a:rPr lang="en-US" sz="4000" dirty="0" smtClean="0">
                <a:solidFill>
                  <a:srgbClr val="FFFF00"/>
                </a:solidFill>
              </a:rPr>
              <a:t>Questions on Current Structure ?</a:t>
            </a:r>
            <a:endParaRPr lang="en-US" sz="40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81669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223520" y="2844317"/>
            <a:ext cx="12415520" cy="990529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000" dirty="0">
                <a:solidFill>
                  <a:srgbClr val="FFFF00"/>
                </a:solidFill>
              </a:rPr>
              <a:t>					</a:t>
            </a:r>
            <a:r>
              <a:rPr lang="en-US" sz="4000" dirty="0" smtClean="0">
                <a:solidFill>
                  <a:srgbClr val="FFFF00"/>
                </a:solidFill>
              </a:rPr>
              <a:t>Key Design Considerations </a:t>
            </a:r>
            <a:endParaRPr lang="en-US" sz="40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84295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07" y="1992925"/>
            <a:ext cx="6327876" cy="47213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Considerations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46111" y="1334265"/>
            <a:ext cx="1037611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</a:rPr>
              <a:t>Predicting leave behavior: regression-based methods</a:t>
            </a:r>
            <a:endParaRPr lang="en-US" sz="2800" b="1" dirty="0">
              <a:solidFill>
                <a:srgbClr val="FFFF00"/>
              </a:solidFill>
            </a:endParaRP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>
              <a:solidFill>
                <a:srgbClr val="FFFF00"/>
              </a:solidFill>
            </a:endParaRP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111" y="2585130"/>
            <a:ext cx="10097661" cy="3749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5" y="1992926"/>
            <a:ext cx="6327876" cy="4721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2075080" y="1201845"/>
            <a:ext cx="4109060" cy="44443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7523522" y="1201844"/>
            <a:ext cx="4109060" cy="444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0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07" y="1992925"/>
            <a:ext cx="6327876" cy="47213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Considerations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46111" y="1334265"/>
            <a:ext cx="1037611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</a:rPr>
              <a:t>Predicting leave behavior: regression-based methods</a:t>
            </a:r>
            <a:endParaRPr lang="en-US" sz="2800" b="1" dirty="0">
              <a:solidFill>
                <a:srgbClr val="FFFF00"/>
              </a:solidFill>
            </a:endParaRP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>
              <a:solidFill>
                <a:srgbClr val="FFFF00"/>
              </a:solidFill>
            </a:endParaRP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111" y="2585130"/>
            <a:ext cx="10097661" cy="3749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5" y="1992926"/>
            <a:ext cx="6327876" cy="4721317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>
            <a:off x="1935742" y="2456044"/>
            <a:ext cx="3759199" cy="374019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15"/>
          <p:cNvSpPr/>
          <p:nvPr/>
        </p:nvSpPr>
        <p:spPr>
          <a:xfrm>
            <a:off x="6685005" y="2460260"/>
            <a:ext cx="4633784" cy="3686878"/>
          </a:xfrm>
          <a:custGeom>
            <a:avLst/>
            <a:gdLst>
              <a:gd name="connsiteX0" fmla="*/ 0 w 4633784"/>
              <a:gd name="connsiteY0" fmla="*/ 3668691 h 3686878"/>
              <a:gd name="connsiteX1" fmla="*/ 1087395 w 4633784"/>
              <a:gd name="connsiteY1" fmla="*/ 3656335 h 3686878"/>
              <a:gd name="connsiteX2" fmla="*/ 1952368 w 4633784"/>
              <a:gd name="connsiteY2" fmla="*/ 3384486 h 3686878"/>
              <a:gd name="connsiteX3" fmla="*/ 2780271 w 4633784"/>
              <a:gd name="connsiteY3" fmla="*/ 1147913 h 3686878"/>
              <a:gd name="connsiteX4" fmla="*/ 3422822 w 4633784"/>
              <a:gd name="connsiteY4" fmla="*/ 134659 h 3686878"/>
              <a:gd name="connsiteX5" fmla="*/ 4633784 w 4633784"/>
              <a:gd name="connsiteY5" fmla="*/ 11091 h 3686878"/>
              <a:gd name="connsiteX6" fmla="*/ 4633784 w 4633784"/>
              <a:gd name="connsiteY6" fmla="*/ 11091 h 3686878"/>
              <a:gd name="connsiteX7" fmla="*/ 4633784 w 4633784"/>
              <a:gd name="connsiteY7" fmla="*/ 11091 h 3686878"/>
              <a:gd name="connsiteX8" fmla="*/ 4621427 w 4633784"/>
              <a:gd name="connsiteY8" fmla="*/ 35805 h 36868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33784" h="3686878">
                <a:moveTo>
                  <a:pt x="0" y="3668691"/>
                </a:moveTo>
                <a:cubicBezTo>
                  <a:pt x="381000" y="3686197"/>
                  <a:pt x="762000" y="3703703"/>
                  <a:pt x="1087395" y="3656335"/>
                </a:cubicBezTo>
                <a:cubicBezTo>
                  <a:pt x="1412790" y="3608967"/>
                  <a:pt x="1670222" y="3802556"/>
                  <a:pt x="1952368" y="3384486"/>
                </a:cubicBezTo>
                <a:cubicBezTo>
                  <a:pt x="2234514" y="2966416"/>
                  <a:pt x="2535195" y="1689551"/>
                  <a:pt x="2780271" y="1147913"/>
                </a:cubicBezTo>
                <a:cubicBezTo>
                  <a:pt x="3025347" y="606275"/>
                  <a:pt x="3113903" y="324129"/>
                  <a:pt x="3422822" y="134659"/>
                </a:cubicBezTo>
                <a:cubicBezTo>
                  <a:pt x="3731741" y="-54811"/>
                  <a:pt x="4633784" y="11091"/>
                  <a:pt x="4633784" y="11091"/>
                </a:cubicBezTo>
                <a:lnTo>
                  <a:pt x="4633784" y="11091"/>
                </a:lnTo>
                <a:lnTo>
                  <a:pt x="4633784" y="11091"/>
                </a:lnTo>
                <a:lnTo>
                  <a:pt x="4621427" y="35805"/>
                </a:lnTo>
              </a:path>
            </a:pathLst>
          </a:custGeom>
          <a:noFill/>
          <a:ln w="508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2075080" y="1201845"/>
            <a:ext cx="4109060" cy="44443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7523522" y="1201844"/>
            <a:ext cx="4109060" cy="444436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2643180" y="2023397"/>
            <a:ext cx="2330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4" indent="-457200" algn="ctr">
              <a:spcBef>
                <a:spcPts val="844"/>
              </a:spcBef>
              <a:spcAft>
                <a:spcPts val="844"/>
              </a:spcAft>
            </a:pPr>
            <a:r>
              <a:rPr lang="en-US" sz="1400" b="1" dirty="0" smtClean="0">
                <a:solidFill>
                  <a:srgbClr val="FFC000"/>
                </a:solidFill>
              </a:rPr>
              <a:t>OLS</a:t>
            </a:r>
            <a:endParaRPr lang="en-US" sz="1400" b="1" dirty="0">
              <a:solidFill>
                <a:srgbClr val="FFC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850287" y="2017083"/>
            <a:ext cx="2330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4" indent="-457200" algn="ctr">
              <a:spcBef>
                <a:spcPts val="844"/>
              </a:spcBef>
              <a:spcAft>
                <a:spcPts val="844"/>
              </a:spcAft>
            </a:pPr>
            <a:r>
              <a:rPr lang="en-US" sz="1400" b="1" dirty="0" smtClean="0">
                <a:solidFill>
                  <a:srgbClr val="00FFFF"/>
                </a:solidFill>
              </a:rPr>
              <a:t>LOGIT</a:t>
            </a:r>
            <a:endParaRPr lang="en-US" sz="1400" b="1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433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07" y="1992925"/>
            <a:ext cx="6327876" cy="47213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Considerations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46111" y="1334265"/>
            <a:ext cx="1037611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</a:rPr>
              <a:t>Predicting leave behavior: alternatives</a:t>
            </a:r>
            <a:endParaRPr lang="en-US" sz="2800" b="1" dirty="0">
              <a:solidFill>
                <a:srgbClr val="FFFF00"/>
              </a:solidFill>
            </a:endParaRP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>
              <a:solidFill>
                <a:srgbClr val="FFFF00"/>
              </a:solidFill>
            </a:endParaRP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111" y="2585130"/>
            <a:ext cx="10097661" cy="3749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5" y="1992926"/>
            <a:ext cx="6327876" cy="4721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2075080" y="1201845"/>
            <a:ext cx="4109060" cy="44443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7523522" y="1201844"/>
            <a:ext cx="4109060" cy="444436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362478" y="2023397"/>
            <a:ext cx="4653300" cy="1869397"/>
            <a:chOff x="1362478" y="2023397"/>
            <a:chExt cx="4653300" cy="1869397"/>
          </a:xfrm>
        </p:grpSpPr>
        <p:sp>
          <p:nvSpPr>
            <p:cNvPr id="11" name="Oval 10"/>
            <p:cNvSpPr/>
            <p:nvPr/>
          </p:nvSpPr>
          <p:spPr>
            <a:xfrm rot="875563">
              <a:off x="1362478" y="2708696"/>
              <a:ext cx="4653300" cy="1184098"/>
            </a:xfrm>
            <a:prstGeom prst="ellipse">
              <a:avLst/>
            </a:prstGeom>
            <a:noFill/>
            <a:ln w="38100">
              <a:solidFill>
                <a:srgbClr val="53F5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643180" y="2023397"/>
              <a:ext cx="23306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4" indent="-457200">
                <a:spcBef>
                  <a:spcPts val="844"/>
                </a:spcBef>
                <a:spcAft>
                  <a:spcPts val="844"/>
                </a:spcAft>
              </a:pPr>
              <a:r>
                <a:rPr lang="en-US" sz="1400" b="1" dirty="0" smtClean="0">
                  <a:solidFill>
                    <a:srgbClr val="53F562"/>
                  </a:solidFill>
                </a:rPr>
                <a:t>Minimum value ellipsoid</a:t>
              </a:r>
              <a:endParaRPr lang="en-US" sz="1400" b="1" dirty="0">
                <a:solidFill>
                  <a:srgbClr val="53F56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5051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07" y="1992925"/>
            <a:ext cx="6327876" cy="47213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Considerations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46111" y="1334265"/>
            <a:ext cx="1037611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</a:rPr>
              <a:t>Predicting leave behavior: alternatives</a:t>
            </a:r>
            <a:endParaRPr lang="en-US" sz="2800" b="1" dirty="0">
              <a:solidFill>
                <a:srgbClr val="FFFF00"/>
              </a:solidFill>
            </a:endParaRP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>
              <a:solidFill>
                <a:srgbClr val="FFFF00"/>
              </a:solidFill>
            </a:endParaRP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111" y="2585130"/>
            <a:ext cx="10097661" cy="3749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5" y="1992926"/>
            <a:ext cx="6327876" cy="47213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2075080" y="1201845"/>
            <a:ext cx="4109060" cy="44443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7523522" y="1201844"/>
            <a:ext cx="4109060" cy="444436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 flipH="1">
            <a:off x="9249244" y="2466348"/>
            <a:ext cx="70944" cy="3712094"/>
          </a:xfrm>
          <a:prstGeom prst="line">
            <a:avLst/>
          </a:prstGeom>
          <a:ln w="38100">
            <a:solidFill>
              <a:srgbClr val="00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8412749" y="2031144"/>
            <a:ext cx="2330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1400" dirty="0" smtClean="0">
                <a:solidFill>
                  <a:srgbClr val="00FFFF"/>
                </a:solidFill>
              </a:rPr>
              <a:t>Single-index threshold</a:t>
            </a:r>
            <a:endParaRPr lang="en-US" sz="1400" dirty="0">
              <a:solidFill>
                <a:srgbClr val="00FFFF"/>
              </a:solidFill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1362478" y="2023397"/>
            <a:ext cx="4653300" cy="1869397"/>
            <a:chOff x="1362478" y="2023397"/>
            <a:chExt cx="4653300" cy="1869397"/>
          </a:xfrm>
        </p:grpSpPr>
        <p:sp>
          <p:nvSpPr>
            <p:cNvPr id="15" name="Oval 14"/>
            <p:cNvSpPr/>
            <p:nvPr/>
          </p:nvSpPr>
          <p:spPr>
            <a:xfrm rot="875563">
              <a:off x="1362478" y="2708696"/>
              <a:ext cx="4653300" cy="1184098"/>
            </a:xfrm>
            <a:prstGeom prst="ellipse">
              <a:avLst/>
            </a:prstGeom>
            <a:noFill/>
            <a:ln w="38100">
              <a:solidFill>
                <a:srgbClr val="53F5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43180" y="2023397"/>
              <a:ext cx="2330605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457200" lvl="4" indent="-457200">
                <a:spcBef>
                  <a:spcPts val="844"/>
                </a:spcBef>
                <a:spcAft>
                  <a:spcPts val="844"/>
                </a:spcAft>
              </a:pPr>
              <a:r>
                <a:rPr lang="en-US" sz="1400" b="1" dirty="0" smtClean="0">
                  <a:solidFill>
                    <a:srgbClr val="53F562"/>
                  </a:solidFill>
                </a:rPr>
                <a:t>Minimum value ellipsoid</a:t>
              </a:r>
              <a:endParaRPr lang="en-US" sz="1400" b="1" dirty="0">
                <a:solidFill>
                  <a:srgbClr val="53F56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0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07" y="1992925"/>
            <a:ext cx="6327876" cy="4721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5" y="1992926"/>
            <a:ext cx="6327876" cy="47213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Considerations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46111" y="1334265"/>
            <a:ext cx="1037611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</a:rPr>
              <a:t>Predicting leave behavior: alternatives</a:t>
            </a:r>
            <a:endParaRPr lang="en-US" sz="2800" b="1" dirty="0">
              <a:solidFill>
                <a:srgbClr val="FFFF00"/>
              </a:solidFill>
            </a:endParaRP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>
              <a:solidFill>
                <a:srgbClr val="FFFF00"/>
              </a:solidFill>
            </a:endParaRP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111" y="2585130"/>
            <a:ext cx="10097661" cy="3749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2075080" y="1201845"/>
            <a:ext cx="4109060" cy="44443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7530272" y="1201844"/>
            <a:ext cx="4109060" cy="444436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rot="875563">
            <a:off x="1413696" y="2708562"/>
            <a:ext cx="4653300" cy="1184098"/>
          </a:xfrm>
          <a:prstGeom prst="ellipse">
            <a:avLst/>
          </a:prstGeom>
          <a:noFill/>
          <a:ln w="38100">
            <a:solidFill>
              <a:srgbClr val="53F5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012226" y="3386711"/>
            <a:ext cx="4239354" cy="1151835"/>
          </a:xfrm>
          <a:prstGeom prst="line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43180" y="2023397"/>
            <a:ext cx="2330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1400" dirty="0" smtClean="0">
                <a:solidFill>
                  <a:srgbClr val="53F562"/>
                </a:solidFill>
              </a:rPr>
              <a:t>Minimum value ellipsoid</a:t>
            </a:r>
            <a:endParaRPr lang="en-US" sz="1400" dirty="0">
              <a:solidFill>
                <a:srgbClr val="53F56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91234" y="2822496"/>
            <a:ext cx="2330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1400" dirty="0" smtClean="0">
                <a:solidFill>
                  <a:schemeClr val="accent6">
                    <a:lumMod val="40000"/>
                    <a:lumOff val="60000"/>
                  </a:schemeClr>
                </a:solidFill>
              </a:rPr>
              <a:t>Projection Pursuit</a:t>
            </a:r>
            <a:endParaRPr lang="en-US" sz="1400" dirty="0">
              <a:solidFill>
                <a:schemeClr val="accent6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6789">
            <a:off x="6328556" y="1639380"/>
            <a:ext cx="5110860" cy="4382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5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07" y="1992925"/>
            <a:ext cx="6327876" cy="47213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5" y="1992926"/>
            <a:ext cx="6327876" cy="47213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Considerations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46111" y="1334265"/>
            <a:ext cx="1037611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</a:rPr>
              <a:t>Predicting leave behavior: alternatives</a:t>
            </a:r>
            <a:endParaRPr lang="en-US" sz="2800" b="1" dirty="0">
              <a:solidFill>
                <a:srgbClr val="FFFF00"/>
              </a:solidFill>
            </a:endParaRP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>
              <a:solidFill>
                <a:srgbClr val="FFFF00"/>
              </a:solidFill>
            </a:endParaRP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111" y="2585130"/>
            <a:ext cx="10097661" cy="3749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2075080" y="1201845"/>
            <a:ext cx="4109060" cy="44443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7530272" y="1201844"/>
            <a:ext cx="4109060" cy="444436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rot="875563">
            <a:off x="1413696" y="2708562"/>
            <a:ext cx="4653300" cy="1184098"/>
          </a:xfrm>
          <a:prstGeom prst="ellipse">
            <a:avLst/>
          </a:prstGeom>
          <a:noFill/>
          <a:ln w="38100">
            <a:solidFill>
              <a:srgbClr val="53F5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7012226" y="3386711"/>
            <a:ext cx="4239354" cy="1151835"/>
          </a:xfrm>
          <a:prstGeom prst="line">
            <a:avLst/>
          </a:prstGeom>
          <a:ln w="38100">
            <a:solidFill>
              <a:srgbClr val="53F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43180" y="2023397"/>
            <a:ext cx="2330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1400" dirty="0" smtClean="0">
                <a:solidFill>
                  <a:srgbClr val="53F562"/>
                </a:solidFill>
              </a:rPr>
              <a:t>Minimum value ellipsoid</a:t>
            </a:r>
            <a:endParaRPr lang="en-US" sz="1400" dirty="0">
              <a:solidFill>
                <a:srgbClr val="53F56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91234" y="2822496"/>
            <a:ext cx="2330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1400" dirty="0" smtClean="0">
                <a:solidFill>
                  <a:srgbClr val="53F562"/>
                </a:solidFill>
              </a:rPr>
              <a:t>Projection Pursuit</a:t>
            </a:r>
            <a:endParaRPr lang="en-US" sz="1400" dirty="0">
              <a:solidFill>
                <a:srgbClr val="53F56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016789">
            <a:off x="6328556" y="1639380"/>
            <a:ext cx="5110860" cy="4382735"/>
          </a:xfrm>
          <a:prstGeom prst="rect">
            <a:avLst/>
          </a:prstGeom>
        </p:spPr>
      </p:pic>
      <p:cxnSp>
        <p:nvCxnSpPr>
          <p:cNvPr id="21" name="Straight Connector 20"/>
          <p:cNvCxnSpPr/>
          <p:nvPr/>
        </p:nvCxnSpPr>
        <p:spPr>
          <a:xfrm flipH="1">
            <a:off x="9249244" y="2466348"/>
            <a:ext cx="70944" cy="3712094"/>
          </a:xfrm>
          <a:prstGeom prst="line">
            <a:avLst/>
          </a:prstGeom>
          <a:ln w="31750">
            <a:solidFill>
              <a:srgbClr val="00FFFF">
                <a:alpha val="74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8412749" y="2031144"/>
            <a:ext cx="2330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1400" dirty="0" smtClean="0">
                <a:solidFill>
                  <a:srgbClr val="00FFFF"/>
                </a:solidFill>
              </a:rPr>
              <a:t>Single-index threshold</a:t>
            </a:r>
            <a:endParaRPr lang="en-US" sz="1400" dirty="0">
              <a:solidFill>
                <a:srgbClr val="00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31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12328" y="402528"/>
            <a:ext cx="6088434" cy="140053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2390" y="1571970"/>
            <a:ext cx="10552953" cy="5286030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V. Administrative Cost, Benefits &amp; Financing Module</a:t>
            </a:r>
          </a:p>
          <a:p>
            <a:pPr marL="1043422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b="1" dirty="0" smtClean="0">
                <a:solidFill>
                  <a:srgbClr val="53F562"/>
                </a:solidFill>
                <a:sym typeface="Symbol" panose="05050102010706020507" pitchFamily="18" charset="2"/>
              </a:rPr>
              <a:t>  </a:t>
            </a:r>
            <a:r>
              <a:rPr lang="en-US" sz="2400" b="1" dirty="0" smtClean="0"/>
              <a:t>Current </a:t>
            </a:r>
            <a:r>
              <a:rPr lang="en-US" sz="2400" b="1" dirty="0"/>
              <a:t>Model Architecture </a:t>
            </a:r>
          </a:p>
          <a:p>
            <a:pPr marL="1043422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600" b="1" dirty="0" smtClean="0">
                <a:solidFill>
                  <a:srgbClr val="53F562"/>
                </a:solidFill>
                <a:sym typeface="Symbol" panose="05050102010706020507" pitchFamily="18" charset="2"/>
              </a:rPr>
              <a:t>  </a:t>
            </a:r>
            <a:r>
              <a:rPr lang="en-US" sz="2600" b="1" dirty="0" smtClean="0"/>
              <a:t>Key </a:t>
            </a:r>
            <a:r>
              <a:rPr lang="en-US" sz="2600" b="1" dirty="0"/>
              <a:t>Considerations for Redesign</a:t>
            </a:r>
          </a:p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VI. Model Use and Dissemination</a:t>
            </a:r>
          </a:p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  <a:sym typeface="Symbol" panose="05050102010706020507" pitchFamily="18" charset="2"/>
              </a:rPr>
              <a:t>	</a:t>
            </a:r>
            <a:r>
              <a:rPr lang="en-US" sz="2800" b="1" dirty="0" smtClean="0">
                <a:solidFill>
                  <a:srgbClr val="FFFF00"/>
                </a:solidFill>
                <a:sym typeface="Symbol" panose="05050102010706020507" pitchFamily="18" charset="2"/>
              </a:rPr>
              <a:t>   </a:t>
            </a:r>
            <a:r>
              <a:rPr lang="en-US" sz="2600" b="1" dirty="0" smtClean="0">
                <a:solidFill>
                  <a:srgbClr val="53F562"/>
                </a:solidFill>
                <a:sym typeface="Symbol" panose="05050102010706020507" pitchFamily="18" charset="2"/>
              </a:rPr>
              <a:t> </a:t>
            </a:r>
            <a:r>
              <a:rPr lang="en-US" sz="2600" b="1" dirty="0" smtClean="0"/>
              <a:t>Model Intended Use</a:t>
            </a:r>
          </a:p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600" b="1" dirty="0" smtClean="0">
                <a:solidFill>
                  <a:srgbClr val="53F562"/>
                </a:solidFill>
                <a:sym typeface="Symbol" panose="05050102010706020507" pitchFamily="18" charset="2"/>
              </a:rPr>
              <a:t>       </a:t>
            </a:r>
            <a:r>
              <a:rPr lang="en-US" sz="2600" b="1" dirty="0" smtClean="0"/>
              <a:t>Dissemination Plan</a:t>
            </a:r>
          </a:p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VII. Discussion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88420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65" y="1992926"/>
            <a:ext cx="6327876" cy="47213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507" y="1992925"/>
            <a:ext cx="6327876" cy="472131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Design Considerations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46111" y="1334265"/>
            <a:ext cx="1037611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 </a:t>
            </a:r>
            <a:r>
              <a:rPr lang="en-US" sz="2800" b="1" dirty="0" smtClean="0">
                <a:solidFill>
                  <a:srgbClr val="FFFF00"/>
                </a:solidFill>
              </a:rPr>
              <a:t>Predicting leave behavior: alternatives</a:t>
            </a:r>
            <a:endParaRPr lang="en-US" sz="2800" b="1" dirty="0">
              <a:solidFill>
                <a:srgbClr val="FFFF00"/>
              </a:solidFill>
            </a:endParaRP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>
              <a:solidFill>
                <a:srgbClr val="FFFF00"/>
              </a:solidFill>
            </a:endParaRP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646111" y="2585130"/>
            <a:ext cx="10097661" cy="37495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2075080" y="1201845"/>
            <a:ext cx="4109060" cy="44443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4665705">
            <a:off x="7530272" y="1201844"/>
            <a:ext cx="4109060" cy="444436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 rot="875563">
            <a:off x="1927704" y="3038664"/>
            <a:ext cx="644831" cy="643362"/>
          </a:xfrm>
          <a:prstGeom prst="ellipse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807015" y="3205308"/>
            <a:ext cx="4444565" cy="1333238"/>
          </a:xfrm>
          <a:prstGeom prst="line">
            <a:avLst/>
          </a:prstGeom>
          <a:ln w="38100">
            <a:solidFill>
              <a:srgbClr val="53F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2643180" y="2023397"/>
            <a:ext cx="2330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1400" dirty="0" smtClean="0">
                <a:solidFill>
                  <a:srgbClr val="66FFCC"/>
                </a:solidFill>
              </a:rPr>
              <a:t>Nearest neighbor</a:t>
            </a:r>
            <a:endParaRPr lang="en-US" sz="1400" dirty="0">
              <a:solidFill>
                <a:srgbClr val="66FFCC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082340" y="2037888"/>
            <a:ext cx="233060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1400" dirty="0" smtClean="0">
                <a:solidFill>
                  <a:srgbClr val="53F562"/>
                </a:solidFill>
              </a:rPr>
              <a:t>Support Vector Machine</a:t>
            </a:r>
            <a:endParaRPr lang="en-US" sz="1400" dirty="0">
              <a:solidFill>
                <a:srgbClr val="53F562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 rot="875563">
            <a:off x="2609141" y="2875209"/>
            <a:ext cx="644831" cy="643362"/>
          </a:xfrm>
          <a:prstGeom prst="ellipse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 rot="875563">
            <a:off x="3416183" y="2755205"/>
            <a:ext cx="606141" cy="643362"/>
          </a:xfrm>
          <a:prstGeom prst="ellipse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 rot="875563">
            <a:off x="4200578" y="3347346"/>
            <a:ext cx="624895" cy="643362"/>
          </a:xfrm>
          <a:prstGeom prst="ellipse">
            <a:avLst/>
          </a:prstGeom>
          <a:noFill/>
          <a:ln w="38100">
            <a:solidFill>
              <a:srgbClr val="00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6807015" y="3356724"/>
            <a:ext cx="4444565" cy="1321499"/>
          </a:xfrm>
          <a:prstGeom prst="line">
            <a:avLst/>
          </a:prstGeom>
          <a:ln w="38100">
            <a:solidFill>
              <a:srgbClr val="53F5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-510518" y="6392254"/>
            <a:ext cx="11762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b="1" dirty="0" smtClean="0"/>
              <a:t>TWG Question  </a:t>
            </a:r>
            <a:r>
              <a:rPr lang="en-US" sz="2400" dirty="0" smtClean="0">
                <a:solidFill>
                  <a:srgbClr val="FFFF00"/>
                </a:solidFill>
              </a:rPr>
              <a:t>Any other family of methods we should consider? </a:t>
            </a:r>
            <a:endParaRPr lang="en-US" sz="2400" dirty="0">
              <a:solidFill>
                <a:srgbClr val="FFFF00"/>
              </a:solidFill>
            </a:endParaRPr>
          </a:p>
        </p:txBody>
      </p:sp>
      <p:sp>
        <p:nvSpPr>
          <p:cNvPr id="2" name="Action Button: Forward or Next 1">
            <a:hlinkClick r:id="rId5" action="ppaction://hlinksldjump" highlightClick="1"/>
          </p:cNvPr>
          <p:cNvSpPr/>
          <p:nvPr/>
        </p:nvSpPr>
        <p:spPr>
          <a:xfrm>
            <a:off x="7832558" y="1528011"/>
            <a:ext cx="249782" cy="177731"/>
          </a:xfrm>
          <a:prstGeom prst="actionButtonForwardNex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138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215482" y="1538079"/>
            <a:ext cx="9806745" cy="3870262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Modern imputation methods readily available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Machine Learning Methods  readily available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We do </a:t>
            </a:r>
            <a:r>
              <a:rPr lang="en-US" sz="2400" u="sng" dirty="0" smtClean="0"/>
              <a:t>NOT</a:t>
            </a:r>
            <a:r>
              <a:rPr lang="en-US" sz="2400" dirty="0" smtClean="0"/>
              <a:t> choose the options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We let the data tell us which options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How do we do that ?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293235" cy="762765"/>
          </a:xfrm>
        </p:spPr>
        <p:txBody>
          <a:bodyPr/>
          <a:lstStyle/>
          <a:p>
            <a:r>
              <a:rPr lang="en-US" dirty="0"/>
              <a:t>Key Design </a:t>
            </a:r>
            <a:r>
              <a:rPr lang="en-US" dirty="0" smtClean="0"/>
              <a:t>Consideration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46111" y="1334265"/>
            <a:ext cx="10376116" cy="74295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1125" lvl="2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 Predicting leave behavior: Summary</a:t>
            </a: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2800" b="1" dirty="0" smtClean="0">
              <a:solidFill>
                <a:srgbClr val="FFFF00"/>
              </a:solidFill>
            </a:endParaRP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r>
              <a:rPr lang="en-US" sz="2800" dirty="0" smtClean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2800" dirty="0" smtClean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2800" dirty="0" smtClean="0"/>
          </a:p>
          <a:p>
            <a:pPr marL="0" lvl="2" indent="-346075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3000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-1" y="5192046"/>
            <a:ext cx="11285695" cy="557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500187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b="1" dirty="0" smtClean="0">
                <a:solidFill>
                  <a:srgbClr val="53F562"/>
                </a:solidFill>
                <a:sym typeface="Wingdings" panose="05000000000000000000" pitchFamily="2" charset="2"/>
              </a:rPr>
              <a:t></a:t>
            </a:r>
            <a:r>
              <a:rPr lang="en-US" sz="2400" b="1" dirty="0" smtClean="0">
                <a:solidFill>
                  <a:srgbClr val="53F562"/>
                </a:solidFill>
              </a:rPr>
              <a:t>Use model validation to determine the most accurate method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b="1" dirty="0" smtClean="0">
              <a:solidFill>
                <a:srgbClr val="53F562"/>
              </a:solidFill>
            </a:endParaRP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b="1" dirty="0" smtClean="0">
              <a:solidFill>
                <a:srgbClr val="53F562"/>
              </a:solidFill>
            </a:endParaRP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b="1" dirty="0" smtClean="0">
              <a:solidFill>
                <a:srgbClr val="53F5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04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Key Concept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A9064496-7EC5-4707-828D-FB4AAAADEC5E}"/>
              </a:ext>
            </a:extLst>
          </p:cNvPr>
          <p:cNvSpPr txBox="1"/>
          <p:nvPr/>
        </p:nvSpPr>
        <p:spPr>
          <a:xfrm>
            <a:off x="1159959" y="2596203"/>
            <a:ext cx="105658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     If the model can reliably predict the observed data, then we can be confident in how accurate it is</a:t>
            </a:r>
            <a:endParaRPr lang="en-US" sz="2800" dirty="0"/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endParaRPr lang="en-US" sz="2800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73099" cy="1400530"/>
          </a:xfrm>
        </p:spPr>
        <p:txBody>
          <a:bodyPr/>
          <a:lstStyle/>
          <a:p>
            <a:r>
              <a:rPr lang="en-US" dirty="0"/>
              <a:t>Key Design </a:t>
            </a:r>
            <a:r>
              <a:rPr lang="en-US" dirty="0" smtClean="0"/>
              <a:t>Consideration: Validation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85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Baseline Validation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A9064496-7EC5-4707-828D-FB4AAAADEC5E}"/>
                  </a:ext>
                </a:extLst>
              </p:cNvPr>
              <p:cNvSpPr txBox="1"/>
              <p:nvPr/>
            </p:nvSpPr>
            <p:spPr>
              <a:xfrm>
                <a:off x="864123" y="2596203"/>
                <a:ext cx="10443991" cy="31700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500" dirty="0" smtClean="0">
                    <a:solidFill>
                      <a:srgbClr val="66FF33"/>
                    </a:solidFill>
                  </a:rPr>
                  <a:t>Simple Validation</a:t>
                </a:r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500" dirty="0" smtClean="0"/>
                  <a:t>Randomly </a:t>
                </a:r>
                <a:r>
                  <a:rPr lang="en-US" sz="2500" dirty="0"/>
                  <a:t>separate data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500" dirty="0" smtClean="0"/>
                  <a:t> ½ training</a:t>
                </a:r>
                <a:r>
                  <a:rPr lang="en-US" sz="2500" dirty="0"/>
                  <a:t>, </a:t>
                </a:r>
                <a:r>
                  <a:rPr lang="en-US" sz="2500" dirty="0" smtClean="0"/>
                  <a:t>½ testing</a:t>
                </a:r>
                <a:r>
                  <a:rPr lang="en-US" sz="2500" dirty="0"/>
                  <a:t>.</a:t>
                </a:r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500" dirty="0"/>
                  <a:t>Training data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500" dirty="0"/>
                  <a:t> Generate regressions.</a:t>
                </a:r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500" dirty="0"/>
                  <a:t>Regression &amp; testing data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500" dirty="0"/>
                  <a:t> Estimate leave behavior.</a:t>
                </a:r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500" dirty="0"/>
                  <a:t>Compare estimated &amp; actual behavior </a:t>
                </a:r>
                <a14:m>
                  <m:oMath xmlns:m="http://schemas.openxmlformats.org/officeDocument/2006/math">
                    <m:r>
                      <a:rPr lang="en-US" sz="25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500" dirty="0"/>
                  <a:t> Determine accuracy</a:t>
                </a:r>
                <a:r>
                  <a:rPr lang="en-US" sz="2500" dirty="0" smtClean="0"/>
                  <a:t>.  </a:t>
                </a:r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r>
                  <a:rPr lang="en-US" sz="2500" dirty="0" smtClean="0"/>
                  <a:t>What is wrong with this ?  </a:t>
                </a:r>
                <a:endParaRPr lang="en-US" sz="2500" dirty="0"/>
              </a:p>
              <a:p>
                <a:pPr marL="514350" indent="-514350">
                  <a:buClr>
                    <a:schemeClr val="tx1"/>
                  </a:buClr>
                  <a:buFont typeface="+mj-lt"/>
                  <a:buAutoNum type="arabicPeriod"/>
                </a:pPr>
                <a:endParaRPr lang="en-US" sz="25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A9064496-7EC5-4707-828D-FB4AAAADEC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123" y="2596203"/>
                <a:ext cx="10443991" cy="3170099"/>
              </a:xfrm>
              <a:prstGeom prst="rect">
                <a:avLst/>
              </a:prstGeom>
              <a:blipFill rotWithShape="0">
                <a:blip r:embed="rId2"/>
                <a:stretch>
                  <a:fillRect l="-992" t="-17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873099" cy="1400530"/>
          </a:xfrm>
        </p:spPr>
        <p:txBody>
          <a:bodyPr/>
          <a:lstStyle/>
          <a:p>
            <a:r>
              <a:rPr lang="en-US" dirty="0"/>
              <a:t>Key Design </a:t>
            </a:r>
            <a:r>
              <a:rPr lang="en-US" dirty="0" smtClean="0"/>
              <a:t>Consideration: Validation  </a:t>
            </a: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858322" y="4884233"/>
            <a:ext cx="5653668" cy="557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500187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b="1" dirty="0" smtClean="0">
                <a:solidFill>
                  <a:srgbClr val="53F562"/>
                </a:solidFill>
                <a:sym typeface="Wingdings" panose="05000000000000000000" pitchFamily="2" charset="2"/>
              </a:rPr>
              <a:t></a:t>
            </a:r>
            <a:r>
              <a:rPr lang="en-US" sz="2400" b="1" dirty="0" smtClean="0">
                <a:solidFill>
                  <a:srgbClr val="53F562"/>
                </a:solidFill>
              </a:rPr>
              <a:t>Lose half of sample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b="1" dirty="0" smtClean="0">
              <a:solidFill>
                <a:srgbClr val="53F562"/>
              </a:solidFill>
            </a:endParaRP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b="1" dirty="0" smtClean="0">
              <a:solidFill>
                <a:srgbClr val="53F562"/>
              </a:solidFill>
            </a:endParaRP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b="1" dirty="0" smtClean="0">
              <a:solidFill>
                <a:srgbClr val="53F562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2059259" y="5766302"/>
            <a:ext cx="5653668" cy="5575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500187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b="1" dirty="0" smtClean="0">
                <a:solidFill>
                  <a:srgbClr val="53F562"/>
                </a:solidFill>
                <a:sym typeface="Wingdings" panose="05000000000000000000" pitchFamily="2" charset="2"/>
              </a:rPr>
              <a:t></a:t>
            </a:r>
            <a:r>
              <a:rPr lang="en-US" sz="2400" b="1" dirty="0" smtClean="0">
                <a:solidFill>
                  <a:srgbClr val="53F562"/>
                </a:solidFill>
              </a:rPr>
              <a:t>Use Cross Validation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b="1" dirty="0" smtClean="0">
              <a:solidFill>
                <a:srgbClr val="53F562"/>
              </a:solidFill>
            </a:endParaRP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b="1" dirty="0" smtClean="0">
              <a:solidFill>
                <a:srgbClr val="53F562"/>
              </a:solidFill>
            </a:endParaRP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b="1" dirty="0" smtClean="0">
              <a:solidFill>
                <a:srgbClr val="53F56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534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5572543" y="4414984"/>
            <a:ext cx="2234915" cy="1144585"/>
            <a:chOff x="5424103" y="3213693"/>
            <a:chExt cx="2234915" cy="12753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5" name="Rectangle 24"/>
            <p:cNvSpPr/>
            <p:nvPr/>
          </p:nvSpPr>
          <p:spPr>
            <a:xfrm>
              <a:off x="5424103" y="3915037"/>
              <a:ext cx="2234915" cy="574041"/>
            </a:xfrm>
            <a:prstGeom prst="rect">
              <a:avLst/>
            </a:prstGeom>
            <a:gradFill>
              <a:gsLst>
                <a:gs pos="0">
                  <a:srgbClr val="004200"/>
                </a:gs>
                <a:gs pos="100000">
                  <a:srgbClr val="004200"/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FF00"/>
                  </a:solidFill>
                </a:rPr>
                <a:t>Model A Accuracy Rate on B</a:t>
              </a:r>
            </a:p>
          </p:txBody>
        </p:sp>
        <p:sp>
          <p:nvSpPr>
            <p:cNvPr id="26" name="Right Arrow 25"/>
            <p:cNvSpPr/>
            <p:nvPr/>
          </p:nvSpPr>
          <p:spPr>
            <a:xfrm rot="5400000" flipV="1">
              <a:off x="6173807" y="3332131"/>
              <a:ext cx="636986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8122584" y="4414984"/>
            <a:ext cx="2261286" cy="1144585"/>
            <a:chOff x="5374843" y="3138837"/>
            <a:chExt cx="2261286" cy="12753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8" name="Rectangle 27"/>
            <p:cNvSpPr/>
            <p:nvPr/>
          </p:nvSpPr>
          <p:spPr>
            <a:xfrm>
              <a:off x="5374843" y="3840181"/>
              <a:ext cx="2261286" cy="574041"/>
            </a:xfrm>
            <a:prstGeom prst="rect">
              <a:avLst/>
            </a:prstGeom>
            <a:gradFill>
              <a:gsLst>
                <a:gs pos="0">
                  <a:srgbClr val="0000FF"/>
                </a:gs>
                <a:gs pos="100000">
                  <a:srgbClr val="000099"/>
                </a:gs>
              </a:gsLst>
              <a:lin ang="5400000" scaled="0"/>
            </a:gra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rgbClr val="FFFF00"/>
                  </a:solidFill>
                </a:rPr>
                <a:t>Model B Accuracy Rate on A</a:t>
              </a:r>
            </a:p>
          </p:txBody>
        </p:sp>
        <p:sp>
          <p:nvSpPr>
            <p:cNvPr id="29" name="Right Arrow 28"/>
            <p:cNvSpPr/>
            <p:nvPr/>
          </p:nvSpPr>
          <p:spPr>
            <a:xfrm rot="5400000" flipV="1">
              <a:off x="6186993" y="3257275"/>
              <a:ext cx="636985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157687" y="3006799"/>
            <a:ext cx="2261286" cy="1484520"/>
            <a:chOff x="7982876" y="3207339"/>
            <a:chExt cx="2261286" cy="16541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7" name="Rectangle 16"/>
            <p:cNvSpPr/>
            <p:nvPr/>
          </p:nvSpPr>
          <p:spPr>
            <a:xfrm>
              <a:off x="7982876" y="3873140"/>
              <a:ext cx="2261286" cy="988365"/>
            </a:xfrm>
            <a:prstGeom prst="rect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tx1"/>
                  </a:solidFill>
                </a:rPr>
                <a:t>How well does Model B predict Sample A ?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 rot="5400000" flipV="1">
              <a:off x="8759923" y="3325777"/>
              <a:ext cx="636986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549654" y="2997565"/>
            <a:ext cx="2234915" cy="1478818"/>
            <a:chOff x="5374843" y="3213693"/>
            <a:chExt cx="2234915" cy="164781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4" name="Rectangle 13"/>
            <p:cNvSpPr/>
            <p:nvPr/>
          </p:nvSpPr>
          <p:spPr>
            <a:xfrm>
              <a:off x="5374843" y="3873140"/>
              <a:ext cx="2234915" cy="988365"/>
            </a:xfrm>
            <a:prstGeom prst="rect">
              <a:avLst/>
            </a:prstGeom>
            <a:solidFill>
              <a:srgbClr val="66FFCC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chemeClr val="bg1"/>
                  </a:solidFill>
                </a:rPr>
                <a:t>How well does Model A predict Sample B ?</a:t>
              </a:r>
            </a:p>
          </p:txBody>
        </p:sp>
        <p:sp>
          <p:nvSpPr>
            <p:cNvPr id="20" name="Right Arrow 19"/>
            <p:cNvSpPr/>
            <p:nvPr/>
          </p:nvSpPr>
          <p:spPr>
            <a:xfrm rot="5400000" flipV="1">
              <a:off x="6173807" y="3332131"/>
              <a:ext cx="636986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8157687" y="1835285"/>
            <a:ext cx="2261286" cy="1246184"/>
            <a:chOff x="7982876" y="2211801"/>
            <a:chExt cx="2261286" cy="138859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8" name="Right Arrow 17"/>
            <p:cNvSpPr/>
            <p:nvPr/>
          </p:nvSpPr>
          <p:spPr>
            <a:xfrm rot="5400000" flipV="1">
              <a:off x="8796148" y="2330239"/>
              <a:ext cx="636986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982876" y="2866768"/>
              <a:ext cx="2261286" cy="73362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Model B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523283" y="1830805"/>
            <a:ext cx="2261286" cy="1251183"/>
            <a:chOff x="5348472" y="2207321"/>
            <a:chExt cx="2261286" cy="139416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3" name="Right Arrow 12"/>
            <p:cNvSpPr/>
            <p:nvPr/>
          </p:nvSpPr>
          <p:spPr>
            <a:xfrm rot="5400000" flipV="1">
              <a:off x="6160622" y="2325759"/>
              <a:ext cx="636986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48472" y="2867858"/>
              <a:ext cx="2261286" cy="733627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Model A</a:t>
              </a:r>
            </a:p>
          </p:txBody>
        </p:sp>
      </p:grp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Cross Validation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Validation on 2 groups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878604" y="340369"/>
            <a:ext cx="2261286" cy="801418"/>
          </a:xfrm>
          <a:prstGeom prst="rect">
            <a:avLst/>
          </a:prstGeom>
          <a:gradFill>
            <a:gsLst>
              <a:gs pos="0">
                <a:srgbClr val="8A2222"/>
              </a:gs>
              <a:gs pos="100000">
                <a:srgbClr val="3C0606"/>
              </a:gs>
            </a:gsLst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FMLA Survey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5523283" y="1392729"/>
            <a:ext cx="2261286" cy="6583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FMLA Sample A</a:t>
            </a:r>
          </a:p>
        </p:txBody>
      </p:sp>
      <p:sp>
        <p:nvSpPr>
          <p:cNvPr id="8" name="Rectangle 7"/>
          <p:cNvSpPr/>
          <p:nvPr/>
        </p:nvSpPr>
        <p:spPr>
          <a:xfrm>
            <a:off x="8157687" y="1370563"/>
            <a:ext cx="2261286" cy="658389"/>
          </a:xfrm>
          <a:prstGeom prst="rect">
            <a:avLst/>
          </a:prstGeom>
          <a:gradFill>
            <a:gsLst>
              <a:gs pos="0">
                <a:srgbClr val="D6BCD5"/>
              </a:gs>
              <a:gs pos="100000">
                <a:schemeClr val="accent6">
                  <a:shade val="90000"/>
                  <a:lumMod val="84000"/>
                </a:schemeClr>
              </a:gs>
            </a:gsLst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FMLA Sample B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46111" y="3509009"/>
            <a:ext cx="9950172" cy="2194862"/>
            <a:chOff x="646111" y="3604318"/>
            <a:chExt cx="9950172" cy="2194862"/>
          </a:xfrm>
        </p:grpSpPr>
        <p:sp>
          <p:nvSpPr>
            <p:cNvPr id="39" name="Rounded Rectangle 38"/>
            <p:cNvSpPr/>
            <p:nvPr/>
          </p:nvSpPr>
          <p:spPr>
            <a:xfrm>
              <a:off x="4652683" y="5014168"/>
              <a:ext cx="5943600" cy="785012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646111" y="3604318"/>
              <a:ext cx="3807685" cy="7429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111125" lvl="2" indent="0" algn="ctr">
                <a:spcBef>
                  <a:spcPts val="844"/>
                </a:spcBef>
                <a:spcAft>
                  <a:spcPts val="844"/>
                </a:spcAft>
                <a:buFont typeface="Wingdings 3" charset="2"/>
                <a:buNone/>
              </a:pPr>
              <a:r>
                <a:rPr lang="en-US" sz="2000" b="1" dirty="0"/>
                <a:t>Average </a:t>
              </a:r>
              <a:r>
                <a:rPr lang="en-US" sz="2000" b="1" i="1" dirty="0">
                  <a:solidFill>
                    <a:srgbClr val="53F562"/>
                  </a:solidFill>
                </a:rPr>
                <a:t>2-fold</a:t>
              </a:r>
              <a:r>
                <a:rPr lang="en-US" sz="2000" b="1" dirty="0"/>
                <a:t> Cross-validated </a:t>
              </a:r>
              <a:r>
                <a:rPr lang="en-US" sz="2000" b="1" dirty="0" smtClean="0"/>
                <a:t>performance</a:t>
              </a:r>
              <a:endParaRPr lang="en-US" sz="2000" b="1" dirty="0"/>
            </a:p>
            <a:p>
              <a:pPr marL="111125" lvl="3" indent="0">
                <a:spcBef>
                  <a:spcPts val="844"/>
                </a:spcBef>
                <a:spcAft>
                  <a:spcPts val="844"/>
                </a:spcAft>
                <a:buFont typeface="Wingdings 3" charset="2"/>
                <a:buNone/>
              </a:pPr>
              <a:r>
                <a:rPr lang="en-US" sz="2000" dirty="0"/>
                <a:t>			 </a:t>
              </a:r>
            </a:p>
            <a:p>
              <a:pPr marL="111125" lvl="3" indent="0">
                <a:spcBef>
                  <a:spcPts val="844"/>
                </a:spcBef>
                <a:spcAft>
                  <a:spcPts val="844"/>
                </a:spcAft>
                <a:buFont typeface="Wingdings 3" charset="2"/>
                <a:buNone/>
              </a:pPr>
              <a:endParaRPr lang="en-US" sz="2000" dirty="0"/>
            </a:p>
          </p:txBody>
        </p:sp>
        <p:sp>
          <p:nvSpPr>
            <p:cNvPr id="42" name="Bent-Up Arrow 41"/>
            <p:cNvSpPr/>
            <p:nvPr/>
          </p:nvSpPr>
          <p:spPr>
            <a:xfrm flipH="1">
              <a:off x="2258628" y="4431163"/>
              <a:ext cx="2173879" cy="1074162"/>
            </a:xfrm>
            <a:prstGeom prst="bentUpArrow">
              <a:avLst>
                <a:gd name="adj1" fmla="val 23461"/>
                <a:gd name="adj2" fmla="val 20723"/>
                <a:gd name="adj3" fmla="val 36500"/>
              </a:avLst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Up Arrow 6"/>
          <p:cNvSpPr/>
          <p:nvPr/>
        </p:nvSpPr>
        <p:spPr>
          <a:xfrm rot="3005235">
            <a:off x="7772428" y="1864100"/>
            <a:ext cx="331546" cy="808985"/>
          </a:xfrm>
          <a:prstGeom prst="up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Up Arrow 29"/>
          <p:cNvSpPr/>
          <p:nvPr/>
        </p:nvSpPr>
        <p:spPr>
          <a:xfrm rot="18594765" flipH="1">
            <a:off x="7783122" y="1855595"/>
            <a:ext cx="331546" cy="808985"/>
          </a:xfrm>
          <a:prstGeom prst="upArrow">
            <a:avLst/>
          </a:prstGeom>
          <a:solidFill>
            <a:srgbClr val="53F5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6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7" grpId="0" animBg="1"/>
      <p:bldP spid="3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/>
          <p:cNvSpPr/>
          <p:nvPr/>
        </p:nvSpPr>
        <p:spPr>
          <a:xfrm>
            <a:off x="4963185" y="2924076"/>
            <a:ext cx="6938340" cy="452379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Validation</a:t>
            </a:r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Validation on k groups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Rectangle 1"/>
          <p:cNvSpPr/>
          <p:nvPr/>
        </p:nvSpPr>
        <p:spPr>
          <a:xfrm>
            <a:off x="6878604" y="340369"/>
            <a:ext cx="2261286" cy="801418"/>
          </a:xfrm>
          <a:prstGeom prst="rect">
            <a:avLst/>
          </a:prstGeom>
          <a:gradFill>
            <a:gsLst>
              <a:gs pos="0">
                <a:srgbClr val="8A2222"/>
              </a:gs>
              <a:gs pos="100000">
                <a:srgbClr val="3C0606"/>
              </a:gs>
            </a:gsLst>
          </a:gra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00"/>
                </a:solidFill>
              </a:rPr>
              <a:t>FMLA Survey Data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646111" y="3919307"/>
            <a:ext cx="11282650" cy="2002800"/>
            <a:chOff x="229252" y="3901795"/>
            <a:chExt cx="11282650" cy="2002800"/>
          </a:xfrm>
        </p:grpSpPr>
        <p:sp>
          <p:nvSpPr>
            <p:cNvPr id="39" name="Rounded Rectangle 38"/>
            <p:cNvSpPr/>
            <p:nvPr/>
          </p:nvSpPr>
          <p:spPr>
            <a:xfrm>
              <a:off x="4546326" y="5411077"/>
              <a:ext cx="6965576" cy="493518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Content Placeholder 2"/>
            <p:cNvSpPr txBox="1">
              <a:spLocks/>
            </p:cNvSpPr>
            <p:nvPr/>
          </p:nvSpPr>
          <p:spPr>
            <a:xfrm>
              <a:off x="229252" y="3901795"/>
              <a:ext cx="3807685" cy="742954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20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marL="742950" indent="-28575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8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2pPr>
              <a:lvl3pPr marL="1143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6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3pPr>
              <a:lvl4pPr marL="1600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4pPr>
              <a:lvl5pPr marL="20574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5pPr>
              <a:lvl6pPr marL="2506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6pPr>
              <a:lvl7pPr marL="29718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7pPr>
              <a:lvl8pPr marL="34290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8pPr>
              <a:lvl9pPr marL="3886200" indent="-228600" algn="l" defTabSz="457200" rtl="0" eaLnBrk="1" latinLnBrk="0" hangingPunct="1">
                <a:spcBef>
                  <a:spcPts val="1000"/>
                </a:spcBef>
                <a:spcAft>
                  <a:spcPts val="0"/>
                </a:spcAft>
                <a:buClr>
                  <a:schemeClr val="bg2">
                    <a:lumMod val="40000"/>
                    <a:lumOff val="60000"/>
                  </a:schemeClr>
                </a:buClr>
                <a:buSzPct val="80000"/>
                <a:buFont typeface="Wingdings 3" charset="2"/>
                <a:buChar char=""/>
                <a:defRPr sz="1400" b="0" i="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9pPr>
            </a:lstStyle>
            <a:p>
              <a:pPr marL="111125" lvl="2" indent="0" algn="ctr">
                <a:spcBef>
                  <a:spcPts val="844"/>
                </a:spcBef>
                <a:spcAft>
                  <a:spcPts val="844"/>
                </a:spcAft>
                <a:buFont typeface="Wingdings 3" charset="2"/>
                <a:buNone/>
              </a:pPr>
              <a:r>
                <a:rPr lang="en-US" sz="2000" b="1" dirty="0"/>
                <a:t>Average </a:t>
              </a:r>
              <a:r>
                <a:rPr lang="en-US" sz="2000" b="1" i="1" dirty="0">
                  <a:solidFill>
                    <a:srgbClr val="53F562"/>
                  </a:solidFill>
                </a:rPr>
                <a:t>k-fold</a:t>
              </a:r>
              <a:r>
                <a:rPr lang="en-US" sz="2000" b="1" dirty="0"/>
                <a:t> Cross-validated </a:t>
              </a:r>
              <a:r>
                <a:rPr lang="en-US" sz="2000" b="1" dirty="0" smtClean="0"/>
                <a:t>performance</a:t>
              </a:r>
              <a:endParaRPr lang="en-US" sz="2000" b="1" dirty="0"/>
            </a:p>
            <a:p>
              <a:pPr marL="111125" lvl="3" indent="0">
                <a:spcBef>
                  <a:spcPts val="844"/>
                </a:spcBef>
                <a:spcAft>
                  <a:spcPts val="844"/>
                </a:spcAft>
                <a:buFont typeface="Wingdings 3" charset="2"/>
                <a:buNone/>
              </a:pPr>
              <a:r>
                <a:rPr lang="en-US" sz="2000" dirty="0"/>
                <a:t>			 </a:t>
              </a:r>
            </a:p>
            <a:p>
              <a:pPr marL="111125" lvl="3" indent="0">
                <a:spcBef>
                  <a:spcPts val="844"/>
                </a:spcBef>
                <a:spcAft>
                  <a:spcPts val="844"/>
                </a:spcAft>
                <a:buFont typeface="Wingdings 3" charset="2"/>
                <a:buNone/>
              </a:pPr>
              <a:endParaRPr lang="en-US" sz="2000" dirty="0"/>
            </a:p>
          </p:txBody>
        </p:sp>
        <p:sp>
          <p:nvSpPr>
            <p:cNvPr id="42" name="Bent-Up Arrow 41"/>
            <p:cNvSpPr/>
            <p:nvPr/>
          </p:nvSpPr>
          <p:spPr>
            <a:xfrm flipH="1">
              <a:off x="1814667" y="4644750"/>
              <a:ext cx="2580716" cy="1052738"/>
            </a:xfrm>
            <a:prstGeom prst="bentUpArrow">
              <a:avLst>
                <a:gd name="adj1" fmla="val 19705"/>
                <a:gd name="adj2" fmla="val 20723"/>
                <a:gd name="adj3" fmla="val 32744"/>
              </a:avLst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4014" y="1365914"/>
            <a:ext cx="2314080" cy="2007999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0858" y="1360830"/>
            <a:ext cx="2314080" cy="2007999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4681" y="1341000"/>
            <a:ext cx="2314080" cy="2007999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6778" y="3920680"/>
            <a:ext cx="2314080" cy="2007999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8846" y="3920680"/>
            <a:ext cx="2314080" cy="2007999"/>
          </a:xfrm>
          <a:prstGeom prst="rect">
            <a:avLst/>
          </a:prstGeom>
        </p:spPr>
      </p:pic>
      <p:sp>
        <p:nvSpPr>
          <p:cNvPr id="36" name="Bent-Up Arrow 35"/>
          <p:cNvSpPr/>
          <p:nvPr/>
        </p:nvSpPr>
        <p:spPr>
          <a:xfrm flipH="1" flipV="1">
            <a:off x="2248876" y="3065469"/>
            <a:ext cx="2563366" cy="853837"/>
          </a:xfrm>
          <a:prstGeom prst="bentUpArrow">
            <a:avLst>
              <a:gd name="adj1" fmla="val 23461"/>
              <a:gd name="adj2" fmla="val 20723"/>
              <a:gd name="adj3" fmla="val 36500"/>
            </a:avLst>
          </a:prstGeom>
          <a:solidFill>
            <a:srgbClr val="FFFF00"/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-199768" y="6170170"/>
            <a:ext cx="117620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b="1" dirty="0" smtClean="0"/>
              <a:t>TWG Question  </a:t>
            </a:r>
            <a:r>
              <a:rPr lang="en-US" sz="2400" dirty="0" smtClean="0">
                <a:solidFill>
                  <a:srgbClr val="FFFF00"/>
                </a:solidFill>
              </a:rPr>
              <a:t>Any other validation methods we should consider? 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779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7138" y="3184286"/>
            <a:ext cx="9906000" cy="990529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000" dirty="0">
                <a:solidFill>
                  <a:srgbClr val="FFFF00"/>
                </a:solidFill>
              </a:rPr>
              <a:t>	</a:t>
            </a:r>
            <a:r>
              <a:rPr lang="en-US" sz="4000" dirty="0" smtClean="0">
                <a:solidFill>
                  <a:srgbClr val="FFFF00"/>
                </a:solidFill>
              </a:rPr>
              <a:t>Why Model Performance </a:t>
            </a:r>
            <a:r>
              <a:rPr lang="en-US" sz="4000" dirty="0">
                <a:solidFill>
                  <a:srgbClr val="FFFF00"/>
                </a:solidFill>
              </a:rPr>
              <a:t>M</a:t>
            </a:r>
            <a:r>
              <a:rPr lang="en-US" sz="4000" dirty="0" smtClean="0">
                <a:solidFill>
                  <a:srgbClr val="FFFF00"/>
                </a:solidFill>
              </a:rPr>
              <a:t>atters</a:t>
            </a:r>
            <a:endParaRPr lang="en-US" sz="40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65666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94" y="983295"/>
            <a:ext cx="9926991" cy="1400530"/>
          </a:xfrm>
        </p:spPr>
        <p:txBody>
          <a:bodyPr/>
          <a:lstStyle/>
          <a:p>
            <a:r>
              <a:rPr lang="en-US" sz="4400" dirty="0">
                <a:solidFill>
                  <a:schemeClr val="tx1"/>
                </a:solidFill>
              </a:rPr>
              <a:t>Performance Measure Validity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2263948"/>
            <a:ext cx="10552953" cy="2477385"/>
          </a:xfrm>
        </p:spPr>
        <p:txBody>
          <a:bodyPr>
            <a:noAutofit/>
          </a:bodyPr>
          <a:lstStyle/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21095" y="2287193"/>
            <a:ext cx="10676509" cy="490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11125" lvl="2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Why valid performance measures matter</a:t>
            </a:r>
            <a:endParaRPr lang="en-US" sz="2800" dirty="0" smtClean="0"/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Overestimation and underestimation of leave taking carries through to program cost estimation</a:t>
            </a:r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Overestimation of costs leads fewer states adopting paid leave programs when it was financially feasible to do so</a:t>
            </a:r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Underestimation of costs leads states to create paid leave programs with an inadequate financing plan</a:t>
            </a:r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568325" lvl="3" indent="-457200">
              <a:spcBef>
                <a:spcPts val="844"/>
              </a:spcBef>
              <a:spcAft>
                <a:spcPts val="844"/>
              </a:spcAft>
              <a:buFont typeface="Wingdings" panose="05000000000000000000" pitchFamily="2" charset="2"/>
              <a:buChar char="Ø"/>
            </a:pPr>
            <a:endParaRPr lang="en-US" sz="2800" dirty="0" smtClean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2800" dirty="0" smtClean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74804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95" y="983295"/>
            <a:ext cx="10025846" cy="140053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Performance Measure Validity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2263948"/>
            <a:ext cx="10552953" cy="2477385"/>
          </a:xfrm>
        </p:spPr>
        <p:txBody>
          <a:bodyPr>
            <a:noAutofit/>
          </a:bodyPr>
          <a:lstStyle/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695763" y="2070140"/>
                <a:ext cx="10676509" cy="14467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111125" lvl="2" indent="0" defTabSz="914400">
                  <a:spcBef>
                    <a:spcPts val="844"/>
                  </a:spcBef>
                  <a:spcAft>
                    <a:spcPts val="844"/>
                  </a:spcAft>
                  <a:buClrTx/>
                  <a:buSzTx/>
                  <a:buNone/>
                </a:pPr>
                <a:r>
                  <a:rPr lang="en-US" sz="2400" b="1" dirty="0" smtClean="0">
                    <a:solidFill>
                      <a:srgbClr val="FFFF00"/>
                    </a:solidFill>
                    <a:ea typeface="+mn-ea"/>
                    <a:cs typeface="+mn-cs"/>
                  </a:rPr>
                  <a:t>Need to first ensure measures are not sensitive to prevalence</a:t>
                </a:r>
                <a:endParaRPr lang="en-US" sz="2000" dirty="0" smtClean="0"/>
              </a:p>
              <a:p>
                <a:pPr marL="855663" lvl="3" indent="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Assume a Junk predictive </a:t>
                </a:r>
                <a:r>
                  <a:rPr lang="en-US" sz="2400" dirty="0"/>
                  <a:t>model: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>
                            <a:latin typeface="Cambria Math" panose="02040503050406030204" pitchFamily="18" charset="0"/>
                          </a:rPr>
                          <m:t>𝒇</m:t>
                        </m:r>
                      </m:e>
                      <m:sub>
                        <m:r>
                          <a:rPr lang="en-US" sz="2400">
                            <a:latin typeface="Cambria Math" panose="02040503050406030204" pitchFamily="18" charset="0"/>
                          </a:rPr>
                          <m:t>𝒋𝒌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p>
                            <m:r>
                              <a:rPr lang="en-US" sz="240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p>
                        </m:sSup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; </a:t>
                </a:r>
                <a:r>
                  <a:rPr lang="en-US" sz="2400" dirty="0" smtClean="0"/>
                  <a:t>predicts no </a:t>
                </a:r>
                <a:r>
                  <a:rPr lang="en-US" sz="2400" dirty="0"/>
                  <a:t>one will take paid leave. </a:t>
                </a:r>
                <a:endParaRPr lang="en-US" sz="2400" dirty="0" smtClean="0"/>
              </a:p>
              <a:p>
                <a:pPr marL="111125" lvl="3" indent="0">
                  <a:spcBef>
                    <a:spcPts val="844"/>
                  </a:spcBef>
                  <a:spcAft>
                    <a:spcPts val="844"/>
                  </a:spcAft>
                  <a:buFont typeface="Wingdings 3" charset="2"/>
                  <a:buNone/>
                </a:pPr>
                <a:r>
                  <a:rPr lang="en-US" sz="2800" dirty="0" smtClean="0"/>
                  <a:t>						</a:t>
                </a:r>
              </a:p>
              <a:p>
                <a:pPr marL="111125" lvl="3" indent="0">
                  <a:spcBef>
                    <a:spcPts val="844"/>
                  </a:spcBef>
                  <a:spcAft>
                    <a:spcPts val="844"/>
                  </a:spcAft>
                  <a:buFont typeface="Wingdings 3" charset="2"/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763" y="2070140"/>
                <a:ext cx="10676509" cy="1446783"/>
              </a:xfrm>
              <a:prstGeom prst="rect">
                <a:avLst/>
              </a:prstGeom>
              <a:blipFill rotWithShape="0">
                <a:blip r:embed="rId2"/>
                <a:stretch>
                  <a:fillRect t="-3376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1169" y="3309151"/>
            <a:ext cx="3955772" cy="2589233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05114" y="3710731"/>
            <a:ext cx="10185721" cy="1955928"/>
            <a:chOff x="405114" y="3710731"/>
            <a:chExt cx="10185721" cy="195592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405114" y="3710731"/>
                  <a:ext cx="6499778" cy="17663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855663" lvl="3" indent="0">
                    <a:spcBef>
                      <a:spcPts val="844"/>
                    </a:spcBef>
                    <a:spcAft>
                      <a:spcPts val="844"/>
                    </a:spcAft>
                  </a:pPr>
                  <a:r>
                    <a:rPr lang="en-US" sz="2400" dirty="0"/>
                    <a:t>Consider the accuracy performance measure:</a:t>
                  </a:r>
                </a:p>
                <a:p>
                  <a:pPr marL="855663" lvl="3" indent="0">
                    <a:spcBef>
                      <a:spcPts val="844"/>
                    </a:spcBef>
                    <a:spcAft>
                      <a:spcPts val="844"/>
                    </a:spcAft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𝐴𝑐𝑐𝑢𝑟𝑎𝑐𝑦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sz="2400" i="1" smtClean="0">
                            <a:solidFill>
                              <a:srgbClr val="53F562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400" i="1" smtClean="0">
                            <a:solidFill>
                              <a:srgbClr val="53F562"/>
                            </a:solidFill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 smtClean="0">
                            <a:solidFill>
                              <a:srgbClr val="53F562"/>
                            </a:solidFill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)/(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𝑇𝑁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 +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5114" y="3710731"/>
                  <a:ext cx="6499778" cy="176631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27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" name="Group 6"/>
            <p:cNvGrpSpPr/>
            <p:nvPr/>
          </p:nvGrpSpPr>
          <p:grpSpPr>
            <a:xfrm>
              <a:off x="8414795" y="4340506"/>
              <a:ext cx="2176040" cy="1326153"/>
              <a:chOff x="8414795" y="4340506"/>
              <a:chExt cx="2176040" cy="1326153"/>
            </a:xfrm>
          </p:grpSpPr>
          <p:sp>
            <p:nvSpPr>
              <p:cNvPr id="6" name="Rounded Rectangle 5"/>
              <p:cNvSpPr/>
              <p:nvPr/>
            </p:nvSpPr>
            <p:spPr>
              <a:xfrm>
                <a:off x="8414795" y="4340506"/>
                <a:ext cx="1030148" cy="732907"/>
              </a:xfrm>
              <a:prstGeom prst="roundRect">
                <a:avLst/>
              </a:prstGeom>
              <a:noFill/>
              <a:ln w="50800">
                <a:solidFill>
                  <a:srgbClr val="53F5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ounded Rectangle 7"/>
              <p:cNvSpPr/>
              <p:nvPr/>
            </p:nvSpPr>
            <p:spPr>
              <a:xfrm>
                <a:off x="9493747" y="5073413"/>
                <a:ext cx="1097088" cy="593246"/>
              </a:xfrm>
              <a:prstGeom prst="roundRect">
                <a:avLst/>
              </a:prstGeom>
              <a:noFill/>
              <a:ln w="50800">
                <a:solidFill>
                  <a:srgbClr val="53F56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5057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8709" y="2735948"/>
            <a:ext cx="3955772" cy="25892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95" y="983295"/>
            <a:ext cx="10025846" cy="140053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Performance Measure Validity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2263948"/>
            <a:ext cx="10552953" cy="2477385"/>
          </a:xfrm>
        </p:spPr>
        <p:txBody>
          <a:bodyPr>
            <a:noAutofit/>
          </a:bodyPr>
          <a:lstStyle/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-401325" y="2144607"/>
            <a:ext cx="10676509" cy="49082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Now consider two different </a:t>
            </a:r>
            <a:r>
              <a:rPr lang="en-US" sz="2400" dirty="0" smtClean="0"/>
              <a:t>populations: </a:t>
            </a:r>
            <a:endParaRPr lang="en-US" sz="2400" dirty="0"/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endParaRPr lang="en-US" sz="2400" dirty="0"/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endParaRPr lang="en-US" sz="2400" dirty="0"/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Model is the same, but accuracy is very different!</a:t>
            </a:r>
            <a:endParaRPr lang="en-US" sz="2400" dirty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r>
              <a:rPr lang="en-US" sz="2800" dirty="0" smtClean="0"/>
              <a:t>						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2800" dirty="0"/>
          </a:p>
        </p:txBody>
      </p:sp>
      <p:grpSp>
        <p:nvGrpSpPr>
          <p:cNvPr id="9" name="Group 8"/>
          <p:cNvGrpSpPr/>
          <p:nvPr/>
        </p:nvGrpSpPr>
        <p:grpSpPr>
          <a:xfrm>
            <a:off x="1892490" y="4423207"/>
            <a:ext cx="2234915" cy="850314"/>
            <a:chOff x="5374843" y="3446478"/>
            <a:chExt cx="2234915" cy="14150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10" name="Rectangle 9"/>
            <p:cNvSpPr/>
            <p:nvPr/>
          </p:nvSpPr>
          <p:spPr>
            <a:xfrm>
              <a:off x="5374843" y="3873140"/>
              <a:ext cx="2234915" cy="988365"/>
            </a:xfrm>
            <a:prstGeom prst="rect">
              <a:avLst/>
            </a:prstGeom>
            <a:solidFill>
              <a:srgbClr val="66FFCC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Junk model accuracy: 99%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Right Arrow 10"/>
            <p:cNvSpPr/>
            <p:nvPr/>
          </p:nvSpPr>
          <p:spPr>
            <a:xfrm rot="5400000" flipV="1">
              <a:off x="6290199" y="3448523"/>
              <a:ext cx="404200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663206" y="4423207"/>
            <a:ext cx="2234915" cy="850314"/>
            <a:chOff x="5374843" y="3446478"/>
            <a:chExt cx="2234915" cy="14150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5" name="Rectangle 24"/>
            <p:cNvSpPr/>
            <p:nvPr/>
          </p:nvSpPr>
          <p:spPr>
            <a:xfrm>
              <a:off x="5374843" y="3873140"/>
              <a:ext cx="2234915" cy="988365"/>
            </a:xfrm>
            <a:prstGeom prst="rect">
              <a:avLst/>
            </a:prstGeom>
            <a:solidFill>
              <a:srgbClr val="66FFCC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Junk model accuracy: 50%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Right Arrow 25"/>
            <p:cNvSpPr/>
            <p:nvPr/>
          </p:nvSpPr>
          <p:spPr>
            <a:xfrm rot="5400000" flipV="1">
              <a:off x="6290199" y="3448523"/>
              <a:ext cx="404200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1866119" y="3525041"/>
            <a:ext cx="8330977" cy="1633325"/>
            <a:chOff x="1866119" y="3525041"/>
            <a:chExt cx="8330977" cy="1633325"/>
          </a:xfrm>
        </p:grpSpPr>
        <p:grpSp>
          <p:nvGrpSpPr>
            <p:cNvPr id="15" name="Group 14"/>
            <p:cNvGrpSpPr/>
            <p:nvPr/>
          </p:nvGrpSpPr>
          <p:grpSpPr>
            <a:xfrm>
              <a:off x="1866119" y="3525041"/>
              <a:ext cx="2261286" cy="935491"/>
              <a:chOff x="5348472" y="2558509"/>
              <a:chExt cx="2261286" cy="104239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16" name="Right Arrow 15"/>
              <p:cNvSpPr/>
              <p:nvPr/>
            </p:nvSpPr>
            <p:spPr>
              <a:xfrm rot="5400000" flipV="1">
                <a:off x="6336217" y="2501353"/>
                <a:ext cx="285797" cy="400110"/>
              </a:xfrm>
              <a:prstGeom prst="rightArrow">
                <a:avLst/>
              </a:prstGeom>
              <a:solidFill>
                <a:srgbClr val="FFFF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348472" y="2867279"/>
                <a:ext cx="2261286" cy="733627"/>
              </a:xfrm>
              <a:prstGeom prst="rect">
                <a:avLst/>
              </a:prstGeom>
              <a:solidFill>
                <a:srgbClr val="CCFF33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etal">
                <a:bevelT w="88900" h="88900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Junk model predicts 0 leave takers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4636835" y="3525041"/>
              <a:ext cx="2261286" cy="935491"/>
              <a:chOff x="5348472" y="2558509"/>
              <a:chExt cx="2261286" cy="1042397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contrasting" dir="t">
                <a:rot lat="0" lon="0" rev="1500000"/>
              </a:lightRig>
            </a:scene3d>
          </p:grpSpPr>
          <p:sp>
            <p:nvSpPr>
              <p:cNvPr id="28" name="Right Arrow 27"/>
              <p:cNvSpPr/>
              <p:nvPr/>
            </p:nvSpPr>
            <p:spPr>
              <a:xfrm rot="5400000" flipV="1">
                <a:off x="6336217" y="2501353"/>
                <a:ext cx="285797" cy="400110"/>
              </a:xfrm>
              <a:prstGeom prst="rightArrow">
                <a:avLst/>
              </a:prstGeom>
              <a:solidFill>
                <a:srgbClr val="FFFF00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p3d prstMaterial="metal">
                <a:bevelT w="88900" h="889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/>
              </a:p>
            </p:txBody>
          </p:sp>
          <p:sp>
            <p:nvSpPr>
              <p:cNvPr id="29" name="Rectangle 28"/>
              <p:cNvSpPr/>
              <p:nvPr/>
            </p:nvSpPr>
            <p:spPr>
              <a:xfrm>
                <a:off x="5348472" y="2867279"/>
                <a:ext cx="2261286" cy="733627"/>
              </a:xfrm>
              <a:prstGeom prst="rect">
                <a:avLst/>
              </a:prstGeom>
              <a:solidFill>
                <a:srgbClr val="CCFF33"/>
              </a:solidFill>
              <a:ln>
                <a:noFill/>
              </a:ln>
              <a:effectLst>
                <a:outerShdw blurRad="149987" dist="250190" dir="8460000" algn="ctr">
                  <a:srgbClr val="000000">
                    <a:alpha val="28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l"/>
              </a:scene3d>
              <a:sp3d prstMaterial="metal">
                <a:bevelT w="88900" h="88900"/>
              </a:sp3d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b="1" dirty="0" smtClean="0">
                    <a:solidFill>
                      <a:schemeClr val="bg1"/>
                    </a:solidFill>
                  </a:rPr>
                  <a:t>Junk model predicts 0 leave takers</a:t>
                </a:r>
                <a:endParaRPr lang="en-US" sz="16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9" name="Rounded Rectangle 18"/>
            <p:cNvSpPr/>
            <p:nvPr/>
          </p:nvSpPr>
          <p:spPr>
            <a:xfrm>
              <a:off x="9166948" y="3762698"/>
              <a:ext cx="1030148" cy="1395668"/>
            </a:xfrm>
            <a:prstGeom prst="roundRect">
              <a:avLst/>
            </a:prstGeom>
            <a:noFill/>
            <a:ln w="50800">
              <a:solidFill>
                <a:srgbClr val="53F5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Rectangle 29"/>
          <p:cNvSpPr/>
          <p:nvPr/>
        </p:nvSpPr>
        <p:spPr>
          <a:xfrm>
            <a:off x="4636835" y="2933608"/>
            <a:ext cx="2261286" cy="6583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smtClean="0">
                <a:solidFill>
                  <a:schemeClr val="bg1"/>
                </a:solidFill>
              </a:rPr>
              <a:t>Population B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100 people, 50 leave takers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866119" y="2933608"/>
            <a:ext cx="2261286" cy="6583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smtClean="0">
                <a:solidFill>
                  <a:schemeClr val="bg1"/>
                </a:solidFill>
              </a:rPr>
              <a:t>Population 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100 people, 1 leave taker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135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082" y="2844317"/>
            <a:ext cx="7692706" cy="990529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800" dirty="0">
                <a:solidFill>
                  <a:srgbClr val="FFFF00"/>
                </a:solidFill>
              </a:rPr>
              <a:t>					</a:t>
            </a:r>
            <a:r>
              <a:rPr lang="en-US" sz="4800" dirty="0" smtClean="0">
                <a:solidFill>
                  <a:srgbClr val="FFFF00"/>
                </a:solidFill>
              </a:rPr>
              <a:t>DOL Welcome</a:t>
            </a:r>
            <a:endParaRPr lang="en-US" sz="48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59923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95" y="983295"/>
            <a:ext cx="10025846" cy="140053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Performance Measure Validity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2263948"/>
            <a:ext cx="10552953" cy="2477385"/>
          </a:xfrm>
        </p:spPr>
        <p:txBody>
          <a:bodyPr>
            <a:noAutofit/>
          </a:bodyPr>
          <a:lstStyle/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6153" y="1972311"/>
                <a:ext cx="10855569" cy="14415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1843522" lvl="3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An ideal performance measure will tell us this model is junk regardless of prevalence. Let’s try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FFFF00"/>
                        </a:solidFill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marL="1843522" lvl="3" indent="-342900">
                  <a:spcBef>
                    <a:spcPts val="844"/>
                  </a:spcBef>
                  <a:spcAft>
                    <a:spcPts val="844"/>
                  </a:spcAft>
                </a:pPr>
                <a:endParaRPr lang="en-US" sz="2400" dirty="0"/>
              </a:p>
              <a:p>
                <a:pPr marL="1843522" lvl="3" indent="-342900">
                  <a:spcBef>
                    <a:spcPts val="844"/>
                  </a:spcBef>
                  <a:spcAft>
                    <a:spcPts val="844"/>
                  </a:spcAft>
                </a:pPr>
                <a:endParaRPr lang="en-US" sz="2400" dirty="0" smtClean="0"/>
              </a:p>
              <a:p>
                <a:pPr marL="1843522" lvl="3" indent="-342900">
                  <a:spcBef>
                    <a:spcPts val="844"/>
                  </a:spcBef>
                  <a:spcAft>
                    <a:spcPts val="844"/>
                  </a:spcAft>
                </a:pPr>
                <a:endParaRPr lang="en-US" sz="2400" dirty="0" smtClean="0"/>
              </a:p>
              <a:p>
                <a:pPr marL="1843522" lvl="3" indent="-342900">
                  <a:spcBef>
                    <a:spcPts val="844"/>
                  </a:spcBef>
                  <a:spcAft>
                    <a:spcPts val="844"/>
                  </a:spcAft>
                </a:pPr>
                <a:endParaRPr lang="en-US" sz="2400" dirty="0" smtClean="0"/>
              </a:p>
              <a:p>
                <a:pPr marL="111125" lvl="3" indent="0">
                  <a:spcBef>
                    <a:spcPts val="844"/>
                  </a:spcBef>
                  <a:spcAft>
                    <a:spcPts val="844"/>
                  </a:spcAft>
                  <a:buFont typeface="Wingdings 3" charset="2"/>
                  <a:buNone/>
                </a:pPr>
                <a:r>
                  <a:rPr lang="en-US" sz="2800" dirty="0" smtClean="0"/>
                  <a:t>						</a:t>
                </a:r>
              </a:p>
              <a:p>
                <a:pPr marL="111125" lvl="3" indent="0">
                  <a:spcBef>
                    <a:spcPts val="844"/>
                  </a:spcBef>
                  <a:spcAft>
                    <a:spcPts val="844"/>
                  </a:spcAft>
                  <a:buFont typeface="Wingdings 3" charset="2"/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53" y="1972311"/>
                <a:ext cx="10855569" cy="1441553"/>
              </a:xfrm>
              <a:prstGeom prst="rect">
                <a:avLst/>
              </a:prstGeom>
              <a:blipFill rotWithShape="0">
                <a:blip r:embed="rId2"/>
                <a:stretch>
                  <a:fillRect t="-3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1448" y="3165915"/>
            <a:ext cx="3955772" cy="258923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5567127" y="4911968"/>
            <a:ext cx="2170103" cy="623389"/>
            <a:chOff x="5567127" y="4911968"/>
            <a:chExt cx="2170103" cy="623389"/>
          </a:xfrm>
        </p:grpSpPr>
        <p:sp>
          <p:nvSpPr>
            <p:cNvPr id="26" name="Rounded Rectangle 25"/>
            <p:cNvSpPr/>
            <p:nvPr/>
          </p:nvSpPr>
          <p:spPr>
            <a:xfrm>
              <a:off x="5567127" y="4911968"/>
              <a:ext cx="2170103" cy="623389"/>
            </a:xfrm>
            <a:prstGeom prst="roundRect">
              <a:avLst/>
            </a:prstGeom>
            <a:noFill/>
            <a:ln w="50800">
              <a:solidFill>
                <a:srgbClr val="53F56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Rectangle 3"/>
                <p:cNvSpPr/>
                <p:nvPr/>
              </p:nvSpPr>
              <p:spPr>
                <a:xfrm>
                  <a:off x="6895322" y="5038996"/>
                  <a:ext cx="543739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0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</a:rPr>
                          <m:t>𝐓𝐏</m:t>
                        </m:r>
                      </m:oMath>
                    </m:oMathPara>
                  </a14:m>
                  <a:endParaRPr lang="en-US" b="1" dirty="0">
                    <a:solidFill>
                      <a:srgbClr val="FFFF00"/>
                    </a:solidFill>
                  </a:endParaRPr>
                </a:p>
              </p:txBody>
            </p:sp>
          </mc:Choice>
          <mc:Fallback xmlns="">
            <p:sp>
              <p:nvSpPr>
                <p:cNvPr id="4" name="Rectangle 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5322" y="5038996"/>
                  <a:ext cx="543739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02564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95" y="983295"/>
            <a:ext cx="10025846" cy="140053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Performance Measure Validity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2263948"/>
            <a:ext cx="10552953" cy="2477385"/>
          </a:xfrm>
        </p:spPr>
        <p:txBody>
          <a:bodyPr>
            <a:noAutofit/>
          </a:bodyPr>
          <a:lstStyle/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/>
              <p:cNvSpPr txBox="1">
                <a:spLocks/>
              </p:cNvSpPr>
              <p:nvPr/>
            </p:nvSpPr>
            <p:spPr>
              <a:xfrm>
                <a:off x="586153" y="1972311"/>
                <a:ext cx="10855569" cy="14415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1843522" lvl="3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An ideal performance measure will tell us this model is junk regardless of prevalence. Let’s try recall.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𝑅𝑒𝑐𝑎𝑙𝑙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𝑇𝑃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+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𝐹𝑁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 smtClean="0"/>
              </a:p>
              <a:p>
                <a:pPr marL="1843522" lvl="3" indent="-342900">
                  <a:spcBef>
                    <a:spcPts val="844"/>
                  </a:spcBef>
                  <a:spcAft>
                    <a:spcPts val="844"/>
                  </a:spcAft>
                </a:pPr>
                <a:endParaRPr lang="en-US" sz="2400" dirty="0"/>
              </a:p>
              <a:p>
                <a:pPr marL="1843522" lvl="3" indent="-342900">
                  <a:spcBef>
                    <a:spcPts val="844"/>
                  </a:spcBef>
                  <a:spcAft>
                    <a:spcPts val="844"/>
                  </a:spcAft>
                </a:pPr>
                <a:endParaRPr lang="en-US" sz="2400" dirty="0" smtClean="0"/>
              </a:p>
              <a:p>
                <a:pPr marL="1843522" lvl="3" indent="-342900">
                  <a:spcBef>
                    <a:spcPts val="844"/>
                  </a:spcBef>
                  <a:spcAft>
                    <a:spcPts val="844"/>
                  </a:spcAft>
                </a:pPr>
                <a:endParaRPr lang="en-US" sz="2400" dirty="0" smtClean="0"/>
              </a:p>
              <a:p>
                <a:pPr marL="1843522" lvl="3" indent="-342900">
                  <a:spcBef>
                    <a:spcPts val="844"/>
                  </a:spcBef>
                  <a:spcAft>
                    <a:spcPts val="844"/>
                  </a:spcAft>
                </a:pPr>
                <a:endParaRPr lang="en-US" sz="2400" dirty="0" smtClean="0"/>
              </a:p>
              <a:p>
                <a:pPr marL="1843522" lvl="3" indent="-342900">
                  <a:spcBef>
                    <a:spcPts val="844"/>
                  </a:spcBef>
                  <a:spcAft>
                    <a:spcPts val="844"/>
                  </a:spcAft>
                </a:pPr>
                <a:r>
                  <a:rPr lang="en-US" sz="2400" dirty="0" smtClean="0"/>
                  <a:t>This measure more accurately captures the junky model</a:t>
                </a:r>
                <a:endParaRPr lang="en-US" sz="2400" dirty="0"/>
              </a:p>
              <a:p>
                <a:pPr marL="111125" lvl="3" indent="0">
                  <a:spcBef>
                    <a:spcPts val="844"/>
                  </a:spcBef>
                  <a:spcAft>
                    <a:spcPts val="844"/>
                  </a:spcAft>
                  <a:buFont typeface="Wingdings 3" charset="2"/>
                  <a:buNone/>
                </a:pPr>
                <a:r>
                  <a:rPr lang="en-US" sz="2800" dirty="0" smtClean="0"/>
                  <a:t>						</a:t>
                </a:r>
              </a:p>
              <a:p>
                <a:pPr marL="111125" lvl="3" indent="0">
                  <a:spcBef>
                    <a:spcPts val="844"/>
                  </a:spcBef>
                  <a:spcAft>
                    <a:spcPts val="844"/>
                  </a:spcAft>
                  <a:buFont typeface="Wingdings 3" charset="2"/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153" y="1972311"/>
                <a:ext cx="10855569" cy="1441553"/>
              </a:xfrm>
              <a:prstGeom prst="rect">
                <a:avLst/>
              </a:prstGeom>
              <a:blipFill rotWithShape="0">
                <a:blip r:embed="rId2"/>
                <a:stretch>
                  <a:fillRect t="-3390" b="-1902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/>
          <p:cNvGrpSpPr/>
          <p:nvPr/>
        </p:nvGrpSpPr>
        <p:grpSpPr>
          <a:xfrm>
            <a:off x="3704599" y="4495688"/>
            <a:ext cx="2234915" cy="850314"/>
            <a:chOff x="5374843" y="3446478"/>
            <a:chExt cx="2234915" cy="14150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22" name="Rectangle 21"/>
            <p:cNvSpPr/>
            <p:nvPr/>
          </p:nvSpPr>
          <p:spPr>
            <a:xfrm>
              <a:off x="5374843" y="3873140"/>
              <a:ext cx="2234915" cy="988365"/>
            </a:xfrm>
            <a:prstGeom prst="rect">
              <a:avLst/>
            </a:prstGeom>
            <a:solidFill>
              <a:srgbClr val="66FFCC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Junk model recall: 0%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24" name="Right Arrow 23"/>
            <p:cNvSpPr/>
            <p:nvPr/>
          </p:nvSpPr>
          <p:spPr>
            <a:xfrm rot="5400000" flipV="1">
              <a:off x="6290199" y="3448523"/>
              <a:ext cx="404200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678228" y="3597522"/>
            <a:ext cx="2261286" cy="935491"/>
            <a:chOff x="5348472" y="2558509"/>
            <a:chExt cx="2261286" cy="10423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32" name="Right Arrow 31"/>
            <p:cNvSpPr/>
            <p:nvPr/>
          </p:nvSpPr>
          <p:spPr>
            <a:xfrm rot="5400000" flipV="1">
              <a:off x="6336217" y="2501353"/>
              <a:ext cx="285797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5348472" y="2867279"/>
              <a:ext cx="2261286" cy="733627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Junk model predicts 0 leave takers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4" name="Rectangle 33"/>
          <p:cNvSpPr/>
          <p:nvPr/>
        </p:nvSpPr>
        <p:spPr>
          <a:xfrm>
            <a:off x="3678228" y="3006089"/>
            <a:ext cx="2261286" cy="6583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smtClean="0">
                <a:solidFill>
                  <a:schemeClr val="bg1"/>
                </a:solidFill>
              </a:rPr>
              <a:t>Population A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100 people, 1 leave taker</a:t>
            </a:r>
            <a:endParaRPr lang="en-US" sz="1400" b="1" dirty="0">
              <a:solidFill>
                <a:schemeClr val="bg1"/>
              </a:solidFill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475315" y="4495689"/>
            <a:ext cx="2234915" cy="850314"/>
            <a:chOff x="5374843" y="3446478"/>
            <a:chExt cx="2234915" cy="141502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36" name="Rectangle 35"/>
            <p:cNvSpPr/>
            <p:nvPr/>
          </p:nvSpPr>
          <p:spPr>
            <a:xfrm>
              <a:off x="5374843" y="3873140"/>
              <a:ext cx="2234915" cy="988365"/>
            </a:xfrm>
            <a:prstGeom prst="rect">
              <a:avLst/>
            </a:prstGeom>
            <a:solidFill>
              <a:srgbClr val="66FFCC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Junk model recall: 0%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37" name="Right Arrow 36"/>
            <p:cNvSpPr/>
            <p:nvPr/>
          </p:nvSpPr>
          <p:spPr>
            <a:xfrm rot="5400000" flipV="1">
              <a:off x="6290199" y="3448523"/>
              <a:ext cx="404200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6448944" y="3597522"/>
            <a:ext cx="2261286" cy="935491"/>
            <a:chOff x="5348472" y="2558509"/>
            <a:chExt cx="2261286" cy="104239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</p:grpSpPr>
        <p:sp>
          <p:nvSpPr>
            <p:cNvPr id="39" name="Right Arrow 38"/>
            <p:cNvSpPr/>
            <p:nvPr/>
          </p:nvSpPr>
          <p:spPr>
            <a:xfrm rot="5400000" flipV="1">
              <a:off x="6336217" y="2501353"/>
              <a:ext cx="285797" cy="400110"/>
            </a:xfrm>
            <a:prstGeom prst="rightArrow">
              <a:avLst/>
            </a:prstGeom>
            <a:solidFill>
              <a:srgbClr val="FFFF00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p3d prstMaterial="metal">
              <a:bevelT w="88900" h="88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5348472" y="2867279"/>
              <a:ext cx="2261286" cy="733627"/>
            </a:xfrm>
            <a:prstGeom prst="rect">
              <a:avLst/>
            </a:prstGeom>
            <a:solidFill>
              <a:srgbClr val="CCFF33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l"/>
            </a:scene3d>
            <a:sp3d prstMaterial="metal">
              <a:bevelT w="88900" h="88900"/>
            </a:sp3d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 smtClean="0">
                  <a:solidFill>
                    <a:schemeClr val="bg1"/>
                  </a:solidFill>
                </a:rPr>
                <a:t>Junk model predicts 0 leave takers</a:t>
              </a:r>
              <a:endParaRPr 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>
          <a:xfrm>
            <a:off x="6448944" y="3006089"/>
            <a:ext cx="2261286" cy="65838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l">
              <a:rot lat="0" lon="0" rev="1500000"/>
            </a:lightRig>
          </a:scene3d>
          <a:sp3d prstMaterial="metal">
            <a:bevelT w="88900" h="88900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u="sng" dirty="0" smtClean="0">
                <a:solidFill>
                  <a:schemeClr val="bg1"/>
                </a:solidFill>
              </a:rPr>
              <a:t>Population B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100 people, 50 leave takers</a:t>
            </a:r>
            <a:endParaRPr 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974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95" y="983295"/>
            <a:ext cx="10025846" cy="140053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Performance Measure Validity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2263948"/>
            <a:ext cx="10552953" cy="2477385"/>
          </a:xfrm>
        </p:spPr>
        <p:txBody>
          <a:bodyPr>
            <a:noAutofit/>
          </a:bodyPr>
          <a:lstStyle/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04172" y="2383825"/>
            <a:ext cx="10216258" cy="27607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To </a:t>
            </a:r>
            <a:r>
              <a:rPr lang="en-US" sz="2400" dirty="0"/>
              <a:t>help policymakers decide on a model that </a:t>
            </a:r>
            <a:r>
              <a:rPr lang="en-US" sz="2400" dirty="0" smtClean="0"/>
              <a:t>reflects their valuation of over- and underestimation risks, we </a:t>
            </a:r>
            <a:r>
              <a:rPr lang="en-US" sz="2400" dirty="0"/>
              <a:t>will produce a matrix of </a:t>
            </a:r>
            <a:r>
              <a:rPr lang="en-US" sz="2400" dirty="0" smtClean="0"/>
              <a:t>models and performance measures with written interpretation of the results.</a:t>
            </a:r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843522" lvl="3" indent="-3429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r>
              <a:rPr lang="en-US" sz="2800" dirty="0" smtClean="0"/>
              <a:t>						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88825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095" y="983295"/>
            <a:ext cx="10025846" cy="1400530"/>
          </a:xfrm>
        </p:spPr>
        <p:txBody>
          <a:bodyPr/>
          <a:lstStyle/>
          <a:p>
            <a:r>
              <a:rPr lang="en-US" sz="4400" dirty="0" smtClean="0">
                <a:solidFill>
                  <a:schemeClr val="tx1"/>
                </a:solidFill>
              </a:rPr>
              <a:t>Performance Measure Validity</a:t>
            </a:r>
            <a:endParaRPr lang="en-US" sz="4400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20800" y="2263948"/>
            <a:ext cx="10552953" cy="2477385"/>
          </a:xfrm>
        </p:spPr>
        <p:txBody>
          <a:bodyPr>
            <a:noAutofit/>
          </a:bodyPr>
          <a:lstStyle/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85368" y="3614182"/>
            <a:ext cx="7431075" cy="185787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342900" lvl="3" indent="-342900" algn="just">
              <a:spcBef>
                <a:spcPts val="844"/>
              </a:spcBef>
              <a:spcAft>
                <a:spcPts val="844"/>
              </a:spcAft>
            </a:pPr>
            <a:r>
              <a:rPr lang="en-US" sz="1600" i="1" dirty="0"/>
              <a:t>Compared to Bayesian PCA, the Mean Cell model has a better precision score. This means it’s less likely to falsely identify a non-leave taker as a leave taker (FP), and subsequently is less likely to overestimate program costs. However, Bayesian PCA has a better recall score. This means it’s less likely to falsely identify a leave taker as a non-leave taker (FN), and subsequently is less likely to underestimate program costs…</a:t>
            </a:r>
          </a:p>
          <a:p>
            <a:pPr marL="1843522" lvl="3" indent="-342900" algn="just">
              <a:spcBef>
                <a:spcPts val="844"/>
              </a:spcBef>
              <a:spcAft>
                <a:spcPts val="844"/>
              </a:spcAft>
            </a:pPr>
            <a:endParaRPr lang="en-US" sz="1600" dirty="0" smtClean="0"/>
          </a:p>
          <a:p>
            <a:pPr marL="1843522" lvl="3" indent="-342900" algn="just">
              <a:spcBef>
                <a:spcPts val="844"/>
              </a:spcBef>
              <a:spcAft>
                <a:spcPts val="844"/>
              </a:spcAft>
            </a:pPr>
            <a:endParaRPr lang="en-US" sz="1600" dirty="0" smtClean="0"/>
          </a:p>
          <a:p>
            <a:pPr marL="1843522" lvl="3" indent="-342900" algn="just">
              <a:spcBef>
                <a:spcPts val="844"/>
              </a:spcBef>
              <a:spcAft>
                <a:spcPts val="844"/>
              </a:spcAft>
            </a:pPr>
            <a:endParaRPr lang="en-US" sz="1600" dirty="0" smtClean="0"/>
          </a:p>
          <a:p>
            <a:pPr marL="1500622" lvl="3" indent="0" algn="just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1600" i="1" dirty="0" smtClean="0"/>
              <a:t> </a:t>
            </a:r>
            <a:endParaRPr lang="en-US" sz="1600" i="1" dirty="0"/>
          </a:p>
          <a:p>
            <a:pPr marL="1843522" lvl="3" indent="-342900" algn="just">
              <a:spcBef>
                <a:spcPts val="844"/>
              </a:spcBef>
              <a:spcAft>
                <a:spcPts val="844"/>
              </a:spcAft>
            </a:pPr>
            <a:endParaRPr lang="en-US" sz="1600" dirty="0" smtClean="0"/>
          </a:p>
          <a:p>
            <a:pPr marL="111125" lvl="3" indent="0" algn="just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r>
              <a:rPr lang="en-US" sz="1600" dirty="0" smtClean="0"/>
              <a:t>						</a:t>
            </a:r>
          </a:p>
          <a:p>
            <a:pPr marL="111125" lvl="3" indent="0" algn="just">
              <a:spcBef>
                <a:spcPts val="844"/>
              </a:spcBef>
              <a:spcAft>
                <a:spcPts val="844"/>
              </a:spcAft>
              <a:buFont typeface="Wingdings 3" charset="2"/>
              <a:buNone/>
            </a:pPr>
            <a:endParaRPr lang="en-US" sz="16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5338701"/>
              </p:ext>
            </p:extLst>
          </p:nvPr>
        </p:nvGraphicFramePr>
        <p:xfrm>
          <a:off x="1320800" y="2058059"/>
          <a:ext cx="7395643" cy="14630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00977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3464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134646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34646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46467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333987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00FFFF"/>
                          </a:solidFill>
                        </a:rPr>
                        <a:t>Model</a:t>
                      </a:r>
                      <a:endParaRPr lang="en-US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00FFFF"/>
                          </a:solidFill>
                        </a:rPr>
                        <a:t>Accuracy</a:t>
                      </a:r>
                      <a:endParaRPr lang="en-US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>
                          <a:solidFill>
                            <a:srgbClr val="00FFFF"/>
                          </a:solidFill>
                        </a:rPr>
                        <a:t>Recall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i="1" dirty="0" smtClean="0">
                          <a:solidFill>
                            <a:srgbClr val="00FFFF"/>
                          </a:solidFill>
                        </a:rPr>
                        <a:t>Precision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>
                          <a:solidFill>
                            <a:srgbClr val="00FFFF"/>
                          </a:solidFill>
                        </a:rPr>
                        <a:t>…</a:t>
                      </a:r>
                      <a:endParaRPr lang="en-US" i="1" dirty="0">
                        <a:solidFill>
                          <a:srgbClr val="00FFFF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398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</a:rPr>
                        <a:t>Mean Cell</a:t>
                      </a:r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398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</a:rPr>
                        <a:t>Bayesian</a:t>
                      </a:r>
                      <a:r>
                        <a:rPr lang="en-US" b="1" baseline="0" dirty="0" smtClean="0">
                          <a:solidFill>
                            <a:srgbClr val="FFFF00"/>
                          </a:solidFill>
                        </a:rPr>
                        <a:t> PCA</a:t>
                      </a:r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75%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95%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70%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3987">
                <a:tc>
                  <a:txBody>
                    <a:bodyPr/>
                    <a:lstStyle/>
                    <a:p>
                      <a:pPr algn="ctr"/>
                      <a:r>
                        <a:rPr lang="en-US" b="1" dirty="0" smtClean="0">
                          <a:solidFill>
                            <a:srgbClr val="FFFF00"/>
                          </a:solidFill>
                        </a:rPr>
                        <a:t>…</a:t>
                      </a:r>
                      <a:endParaRPr lang="en-US" b="1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…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2669" y="2058059"/>
            <a:ext cx="2984858" cy="266881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-715158" y="5971690"/>
            <a:ext cx="122506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b="1" dirty="0" smtClean="0"/>
              <a:t>TWG Question  </a:t>
            </a:r>
            <a:r>
              <a:rPr lang="en-US" sz="2400" dirty="0" smtClean="0">
                <a:solidFill>
                  <a:srgbClr val="FFFF00"/>
                </a:solidFill>
              </a:rPr>
              <a:t>Any other performance measure we should consider? 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35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6731225" cy="1400530"/>
          </a:xfrm>
        </p:spPr>
        <p:txBody>
          <a:bodyPr/>
          <a:lstStyle/>
          <a:p>
            <a:r>
              <a:rPr lang="en-US" sz="4000" dirty="0"/>
              <a:t>Key Design </a:t>
            </a:r>
            <a:r>
              <a:rPr lang="en-US" sz="4000" dirty="0" smtClean="0"/>
              <a:t>Consideration</a:t>
            </a:r>
            <a:endParaRPr lang="en-US" sz="4000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534599" y="1606265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Reproducibility &amp; Repeatability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646111" y="2349219"/>
            <a:ext cx="65707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66FF33"/>
                </a:solidFill>
              </a:rPr>
              <a:t>Repeatability: </a:t>
            </a:r>
            <a:r>
              <a:rPr lang="en-US" sz="2000" dirty="0"/>
              <a:t>Repeat of the same experiment under identical conditions &amp; measurement of the within-run precision are both possible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smtClean="0">
                <a:solidFill>
                  <a:srgbClr val="66FF33"/>
                </a:solidFill>
              </a:rPr>
              <a:t>Reproducibility</a:t>
            </a:r>
            <a:r>
              <a:rPr lang="en-US" sz="2000" dirty="0">
                <a:solidFill>
                  <a:srgbClr val="66FF33"/>
                </a:solidFill>
              </a:rPr>
              <a:t>: </a:t>
            </a:r>
            <a:r>
              <a:rPr lang="en-US" sz="2000" dirty="0"/>
              <a:t>Independent reproduction of the original results using a published experimental procedure is possible.</a:t>
            </a:r>
          </a:p>
          <a:p>
            <a:endParaRPr lang="en-US" sz="2000" dirty="0">
              <a:solidFill>
                <a:srgbClr val="66FF33"/>
              </a:solidFill>
            </a:endParaRPr>
          </a:p>
          <a:p>
            <a:r>
              <a:rPr lang="en-US" sz="2000" dirty="0" smtClean="0"/>
              <a:t>Both may not be possible with web-based source data</a:t>
            </a:r>
            <a:endParaRPr lang="en-US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336" y="183319"/>
            <a:ext cx="4663844" cy="5867908"/>
          </a:xfrm>
          <a:prstGeom prst="rect">
            <a:avLst/>
          </a:prstGeo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646110" y="5716201"/>
            <a:ext cx="67312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3">
              <a:spcBef>
                <a:spcPts val="844"/>
              </a:spcBef>
              <a:spcAft>
                <a:spcPts val="844"/>
              </a:spcAft>
            </a:pPr>
            <a:r>
              <a:rPr lang="en-US" sz="2400" b="1" dirty="0" smtClean="0"/>
              <a:t>TWG Question  </a:t>
            </a:r>
            <a:r>
              <a:rPr lang="en-US" sz="2400" dirty="0" smtClean="0">
                <a:solidFill>
                  <a:srgbClr val="FFFF00"/>
                </a:solidFill>
              </a:rPr>
              <a:t>Any other issues we should consider? 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92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646111" y="1503062"/>
            <a:ext cx="11084972" cy="4908279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Ease of use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The current model was developed in C++ over many </a:t>
            </a:r>
            <a:r>
              <a:rPr lang="en-US" sz="2400" dirty="0" smtClean="0"/>
              <a:t>years</a:t>
            </a:r>
          </a:p>
          <a:p>
            <a:pPr marL="1957387" lvl="4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dirty="0" smtClean="0">
                <a:solidFill>
                  <a:srgbClr val="53F562"/>
                </a:solidFill>
                <a:sym typeface="Symbol" panose="05050102010706020507" pitchFamily="18" charset="2"/>
              </a:rPr>
              <a:t> </a:t>
            </a:r>
            <a:r>
              <a:rPr lang="en-US" sz="2400" dirty="0" smtClean="0"/>
              <a:t>May be inaccessible </a:t>
            </a:r>
            <a:r>
              <a:rPr lang="en-US" sz="2400" dirty="0"/>
              <a:t>to </a:t>
            </a:r>
            <a:r>
              <a:rPr lang="en-US" sz="2400" dirty="0" smtClean="0"/>
              <a:t>those not familiar with C++. </a:t>
            </a:r>
            <a:r>
              <a:rPr lang="en-US" sz="2400" dirty="0"/>
              <a:t> 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The </a:t>
            </a:r>
            <a:r>
              <a:rPr lang="en-US" sz="2400" dirty="0" smtClean="0"/>
              <a:t>model size </a:t>
            </a:r>
            <a:r>
              <a:rPr lang="en-US" sz="2400" dirty="0"/>
              <a:t>is</a:t>
            </a:r>
            <a:r>
              <a:rPr lang="en-US" sz="2400" dirty="0">
                <a:solidFill>
                  <a:srgbClr val="53F562"/>
                </a:solidFill>
              </a:rPr>
              <a:t> large </a:t>
            </a:r>
            <a:r>
              <a:rPr lang="en-US" sz="2400" dirty="0"/>
              <a:t>(several thousand lines of code)</a:t>
            </a:r>
          </a:p>
          <a:p>
            <a:pPr marL="1957387" lvl="4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dirty="0">
                <a:solidFill>
                  <a:srgbClr val="53F562"/>
                </a:solidFill>
                <a:sym typeface="Symbol" panose="05050102010706020507" pitchFamily="18" charset="2"/>
              </a:rPr>
              <a:t> </a:t>
            </a:r>
            <a:r>
              <a:rPr lang="en-US" sz="2400" dirty="0" smtClean="0"/>
              <a:t>May be difficult to use due to learning curve</a:t>
            </a:r>
          </a:p>
          <a:p>
            <a:pPr marL="1957387" lvl="4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dirty="0">
                <a:solidFill>
                  <a:srgbClr val="53F562"/>
                </a:solidFill>
                <a:sym typeface="Symbol" panose="05050102010706020507" pitchFamily="18" charset="2"/>
              </a:rPr>
              <a:t> </a:t>
            </a:r>
            <a:r>
              <a:rPr lang="en-US" sz="2400" dirty="0" smtClean="0"/>
              <a:t>May be difficult to customize for specialized use</a:t>
            </a:r>
          </a:p>
        </p:txBody>
      </p:sp>
      <p:sp>
        <p:nvSpPr>
          <p:cNvPr id="5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6731225" cy="1400530"/>
          </a:xfrm>
        </p:spPr>
        <p:txBody>
          <a:bodyPr/>
          <a:lstStyle/>
          <a:p>
            <a:r>
              <a:rPr lang="en-US" sz="4000" dirty="0"/>
              <a:t>Key Design </a:t>
            </a:r>
            <a:r>
              <a:rPr lang="en-US" sz="4000" dirty="0" smtClean="0"/>
              <a:t>Consideration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78997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Considerations: Summary 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4"/>
            <a:ext cx="10676509" cy="4908279"/>
          </a:xfrm>
        </p:spPr>
        <p:txBody>
          <a:bodyPr>
            <a:noAutofit/>
          </a:bodyPr>
          <a:lstStyle/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>
                <a:solidFill>
                  <a:srgbClr val="FFFF00"/>
                </a:solidFill>
              </a:rPr>
              <a:t>New methods available 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>
                <a:solidFill>
                  <a:srgbClr val="FFFF00"/>
                </a:solidFill>
              </a:rPr>
              <a:t>Validation methods available 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>
                <a:solidFill>
                  <a:srgbClr val="FFFF00"/>
                </a:solidFill>
              </a:rPr>
              <a:t>Sampling weights compatibility </a:t>
            </a:r>
            <a:endParaRPr lang="en-US" sz="2400" dirty="0">
              <a:solidFill>
                <a:srgbClr val="FFFF00"/>
              </a:solidFill>
            </a:endParaRP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>
                <a:solidFill>
                  <a:srgbClr val="FFFF00"/>
                </a:solidFill>
              </a:rPr>
              <a:t>Repeatability / reproducibility issues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>
                <a:solidFill>
                  <a:srgbClr val="FFFF00"/>
                </a:solidFill>
              </a:rPr>
              <a:t>Ease of use or </a:t>
            </a:r>
            <a:r>
              <a:rPr lang="en-US" sz="2400" dirty="0" smtClean="0">
                <a:solidFill>
                  <a:srgbClr val="FFFF00"/>
                </a:solidFill>
              </a:rPr>
              <a:t>accessibility issues </a:t>
            </a:r>
            <a:endParaRPr lang="en-US" sz="2400" dirty="0">
              <a:solidFill>
                <a:srgbClr val="FFFF00"/>
              </a:solidFill>
            </a:endParaRP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Large number of related regressions:</a:t>
            </a:r>
          </a:p>
          <a:p>
            <a:pPr marL="2414587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Dependency issues</a:t>
            </a:r>
          </a:p>
          <a:p>
            <a:pPr marL="2414587" lvl="4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High likelihood of false discovery</a:t>
            </a:r>
          </a:p>
        </p:txBody>
      </p:sp>
    </p:spTree>
    <p:extLst>
      <p:ext uri="{BB962C8B-B14F-4D97-AF65-F5344CB8AC3E}">
        <p14:creationId xmlns:p14="http://schemas.microsoft.com/office/powerpoint/2010/main" val="153762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4"/>
            <a:ext cx="10676509" cy="4908279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Solutions to Key Issues: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Porting to both Python and R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Cross validation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Full documentation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Refined sampling weights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Investigation into alternative simulation/imputation methods.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39037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Options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Conventional Methods</a:t>
            </a:r>
            <a:endParaRPr lang="en-US" sz="2800" b="1" dirty="0">
              <a:solidFill>
                <a:srgbClr val="FFFF00"/>
              </a:solidFill>
            </a:endParaRP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10" name="Rounded Rectangle 9">
            <a:hlinkClick r:id="rId2" action="ppaction://hlinksldjump"/>
          </p:cNvPr>
          <p:cNvSpPr/>
          <p:nvPr/>
        </p:nvSpPr>
        <p:spPr>
          <a:xfrm>
            <a:off x="864123" y="2596203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rgbClr val="00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Cell Mean</a:t>
            </a:r>
          </a:p>
        </p:txBody>
      </p:sp>
      <p:sp>
        <p:nvSpPr>
          <p:cNvPr id="17" name="Rounded Rectangle 16">
            <a:hlinkClick r:id="rId3" action="ppaction://hlinksldjump"/>
          </p:cNvPr>
          <p:cNvSpPr/>
          <p:nvPr/>
        </p:nvSpPr>
        <p:spPr>
          <a:xfrm>
            <a:off x="864123" y="3184779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i="1" dirty="0">
                <a:ln w="1016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</a:t>
            </a:r>
            <a:r>
              <a:rPr lang="en-US" sz="1600" b="1" dirty="0">
                <a:ln w="1016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-NN Cell Mean</a:t>
            </a:r>
          </a:p>
        </p:txBody>
      </p:sp>
      <p:sp>
        <p:nvSpPr>
          <p:cNvPr id="18" name="Rounded Rectangle 17">
            <a:hlinkClick r:id="rId4" action="ppaction://hlinksldjump"/>
          </p:cNvPr>
          <p:cNvSpPr/>
          <p:nvPr/>
        </p:nvSpPr>
        <p:spPr>
          <a:xfrm>
            <a:off x="874113" y="3763524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Multinomial Regression</a:t>
            </a:r>
          </a:p>
        </p:txBody>
      </p:sp>
      <p:sp>
        <p:nvSpPr>
          <p:cNvPr id="19" name="Rounded Rectangle 18">
            <a:hlinkClick r:id="rId5" action="ppaction://hlinksldjump"/>
          </p:cNvPr>
          <p:cNvSpPr/>
          <p:nvPr/>
        </p:nvSpPr>
        <p:spPr>
          <a:xfrm>
            <a:off x="874113" y="4352100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chemeClr val="tx1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MICE</a:t>
            </a:r>
          </a:p>
        </p:txBody>
      </p:sp>
      <p:sp>
        <p:nvSpPr>
          <p:cNvPr id="20" name="Rounded Rectangle 19">
            <a:hlinkClick r:id="rId6" action="ppaction://hlinksldjump"/>
          </p:cNvPr>
          <p:cNvSpPr/>
          <p:nvPr/>
        </p:nvSpPr>
        <p:spPr>
          <a:xfrm>
            <a:off x="4553799" y="4940676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chemeClr val="accent3">
                    <a:lumMod val="75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FBJD-DPMM</a:t>
            </a:r>
          </a:p>
        </p:txBody>
      </p:sp>
      <p:sp>
        <p:nvSpPr>
          <p:cNvPr id="22" name="Rounded Rectangle 21">
            <a:hlinkClick r:id="rId7" action="ppaction://hlinksldjump"/>
          </p:cNvPr>
          <p:cNvSpPr/>
          <p:nvPr/>
        </p:nvSpPr>
        <p:spPr>
          <a:xfrm>
            <a:off x="4553799" y="2596203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rgbClr val="66FF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Random Within Cell Hot Deck</a:t>
            </a:r>
          </a:p>
        </p:txBody>
      </p:sp>
      <p:sp>
        <p:nvSpPr>
          <p:cNvPr id="23" name="Rounded Rectangle 22">
            <a:hlinkClick r:id="rId8" action="ppaction://hlinksldjump"/>
          </p:cNvPr>
          <p:cNvSpPr/>
          <p:nvPr/>
        </p:nvSpPr>
        <p:spPr>
          <a:xfrm>
            <a:off x="4553799" y="3184779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Fuzzy </a:t>
            </a:r>
            <a:r>
              <a:rPr lang="en-US" sz="1600" b="1" i="1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k</a:t>
            </a:r>
            <a:r>
              <a:rPr lang="en-US" sz="1600" b="1" dirty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-mean</a:t>
            </a:r>
          </a:p>
        </p:txBody>
      </p:sp>
      <p:sp>
        <p:nvSpPr>
          <p:cNvPr id="24" name="Rounded Rectangle 23">
            <a:hlinkClick r:id="rId9" action="ppaction://hlinksldjump"/>
          </p:cNvPr>
          <p:cNvSpPr/>
          <p:nvPr/>
        </p:nvSpPr>
        <p:spPr>
          <a:xfrm>
            <a:off x="4563789" y="3763524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Singular Value Decomposition</a:t>
            </a:r>
          </a:p>
        </p:txBody>
      </p:sp>
      <p:sp>
        <p:nvSpPr>
          <p:cNvPr id="25" name="Rounded Rectangle 24">
            <a:hlinkClick r:id="rId10" action="ppaction://hlinksldjump"/>
          </p:cNvPr>
          <p:cNvSpPr/>
          <p:nvPr/>
        </p:nvSpPr>
        <p:spPr>
          <a:xfrm>
            <a:off x="4563789" y="4352100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rgbClr val="FF66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Chained Equations with GLMs</a:t>
            </a:r>
          </a:p>
        </p:txBody>
      </p:sp>
      <p:sp>
        <p:nvSpPr>
          <p:cNvPr id="28" name="Rounded Rectangle 27">
            <a:hlinkClick r:id="rId11" action="ppaction://hlinksldjump"/>
          </p:cNvPr>
          <p:cNvSpPr/>
          <p:nvPr/>
        </p:nvSpPr>
        <p:spPr>
          <a:xfrm>
            <a:off x="8244182" y="2596203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Nearest Neighbor WCHD</a:t>
            </a:r>
          </a:p>
        </p:txBody>
      </p:sp>
      <p:sp>
        <p:nvSpPr>
          <p:cNvPr id="29" name="Rounded Rectangle 28">
            <a:hlinkClick r:id="rId12" action="ppaction://hlinksldjump"/>
          </p:cNvPr>
          <p:cNvSpPr/>
          <p:nvPr/>
        </p:nvSpPr>
        <p:spPr>
          <a:xfrm>
            <a:off x="8244182" y="3184779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rgbClr val="FF00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Bayesian Nested HM</a:t>
            </a:r>
          </a:p>
        </p:txBody>
      </p:sp>
      <p:sp>
        <p:nvSpPr>
          <p:cNvPr id="30" name="Rounded Rectangle 29">
            <a:hlinkClick r:id="rId13" action="ppaction://hlinksldjump"/>
          </p:cNvPr>
          <p:cNvSpPr/>
          <p:nvPr/>
        </p:nvSpPr>
        <p:spPr>
          <a:xfrm>
            <a:off x="8254172" y="3763524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rgbClr val="CCFF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Bayesian PCA</a:t>
            </a:r>
          </a:p>
        </p:txBody>
      </p:sp>
      <p:sp>
        <p:nvSpPr>
          <p:cNvPr id="31" name="Rounded Rectangle 30">
            <a:hlinkClick r:id="rId14" action="ppaction://hlinksldjump"/>
          </p:cNvPr>
          <p:cNvSpPr/>
          <p:nvPr/>
        </p:nvSpPr>
        <p:spPr>
          <a:xfrm>
            <a:off x="8254172" y="4352100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rgbClr val="0099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Chain Eq. Using Classification</a:t>
            </a:r>
          </a:p>
        </p:txBody>
      </p:sp>
    </p:spTree>
    <p:extLst>
      <p:ext uri="{BB962C8B-B14F-4D97-AF65-F5344CB8AC3E}">
        <p14:creationId xmlns:p14="http://schemas.microsoft.com/office/powerpoint/2010/main" val="144116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Options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Machine Leaning Methods</a:t>
            </a:r>
            <a:endParaRPr lang="en-US" sz="2800" b="1" dirty="0">
              <a:solidFill>
                <a:srgbClr val="FFFF00"/>
              </a:solidFill>
            </a:endParaRP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10" name="Rounded Rectangle 9">
            <a:hlinkClick r:id="rId2" action="ppaction://hlinksldjump"/>
          </p:cNvPr>
          <p:cNvSpPr/>
          <p:nvPr/>
        </p:nvSpPr>
        <p:spPr>
          <a:xfrm>
            <a:off x="864123" y="2596203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10160">
                  <a:noFill/>
                  <a:prstDash val="solid"/>
                </a:ln>
                <a:solidFill>
                  <a:srgbClr val="00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LQDA</a:t>
            </a:r>
            <a:endParaRPr lang="en-US" sz="1600" b="1" dirty="0">
              <a:ln w="10160">
                <a:noFill/>
                <a:prstDash val="solid"/>
              </a:ln>
              <a:solidFill>
                <a:srgbClr val="00FF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Rounded Rectangle 16">
            <a:hlinkClick r:id="rId3" action="ppaction://hlinksldjump"/>
          </p:cNvPr>
          <p:cNvSpPr/>
          <p:nvPr/>
        </p:nvSpPr>
        <p:spPr>
          <a:xfrm>
            <a:off x="864123" y="3184779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10160">
                  <a:noFill/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Gaussian Processes</a:t>
            </a:r>
            <a:endParaRPr lang="en-US" sz="1600" b="1" dirty="0">
              <a:ln w="10160">
                <a:noFill/>
                <a:prstDash val="solid"/>
              </a:ln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8" name="Rounded Rectangle 17">
            <a:hlinkClick r:id="rId4" action="ppaction://hlinksldjump"/>
          </p:cNvPr>
          <p:cNvSpPr/>
          <p:nvPr/>
        </p:nvSpPr>
        <p:spPr>
          <a:xfrm>
            <a:off x="874113" y="3763524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10160">
                  <a:noFill/>
                  <a:prstDash val="solid"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Random Forest</a:t>
            </a:r>
            <a:endParaRPr lang="en-US" sz="1600" b="1" dirty="0">
              <a:ln w="10160">
                <a:noFill/>
                <a:prstDash val="solid"/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2" name="Rounded Rectangle 21">
            <a:hlinkClick r:id="rId5" action="ppaction://hlinksldjump"/>
          </p:cNvPr>
          <p:cNvSpPr/>
          <p:nvPr/>
        </p:nvSpPr>
        <p:spPr>
          <a:xfrm>
            <a:off x="4553799" y="2596203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10160">
                  <a:noFill/>
                  <a:prstDash val="solid"/>
                </a:ln>
                <a:solidFill>
                  <a:srgbClr val="66FF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Support Vector Machine</a:t>
            </a:r>
            <a:endParaRPr lang="en-US" sz="1600" b="1" dirty="0">
              <a:ln w="10160">
                <a:noFill/>
                <a:prstDash val="solid"/>
              </a:ln>
              <a:solidFill>
                <a:srgbClr val="66FF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3" name="Rounded Rectangle 22">
            <a:hlinkClick r:id="rId6" action="ppaction://hlinksldjump"/>
          </p:cNvPr>
          <p:cNvSpPr/>
          <p:nvPr/>
        </p:nvSpPr>
        <p:spPr>
          <a:xfrm>
            <a:off x="4553799" y="3184779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10160">
                  <a:noFill/>
                  <a:prstDash val="solid"/>
                </a:ln>
                <a:solidFill>
                  <a:srgbClr val="FF00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Naïve Bayes</a:t>
            </a:r>
            <a:endParaRPr lang="en-US" sz="1600" b="1" dirty="0">
              <a:ln w="10160">
                <a:noFill/>
                <a:prstDash val="solid"/>
              </a:ln>
              <a:solidFill>
                <a:srgbClr val="FF00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4" name="Rounded Rectangle 23">
            <a:hlinkClick r:id="rId7" action="ppaction://hlinksldjump"/>
          </p:cNvPr>
          <p:cNvSpPr/>
          <p:nvPr/>
        </p:nvSpPr>
        <p:spPr>
          <a:xfrm>
            <a:off x="4563789" y="3763524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10160">
                  <a:noFill/>
                  <a:prstDash val="solid"/>
                </a:ln>
                <a:solidFill>
                  <a:srgbClr val="FFFF00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Multiplayer Perceptron</a:t>
            </a:r>
            <a:endParaRPr lang="en-US" sz="1600" b="1" dirty="0">
              <a:ln w="10160">
                <a:noFill/>
                <a:prstDash val="solid"/>
              </a:ln>
              <a:solidFill>
                <a:srgbClr val="FFFF00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8" name="Rounded Rectangle 27">
            <a:hlinkClick r:id="rId8" action="ppaction://hlinksldjump"/>
          </p:cNvPr>
          <p:cNvSpPr/>
          <p:nvPr/>
        </p:nvSpPr>
        <p:spPr>
          <a:xfrm>
            <a:off x="8244182" y="2596203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ln w="1016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Nearest Neighbor </a:t>
            </a:r>
            <a:r>
              <a:rPr lang="en-US" sz="1600" b="1" dirty="0" smtClean="0">
                <a:ln w="1016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endParaRPr lang="en-US" sz="1600" b="1" dirty="0">
              <a:ln w="10160">
                <a:noFill/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29" name="Rounded Rectangle 28">
            <a:hlinkClick r:id="rId9" action="ppaction://hlinksldjump"/>
          </p:cNvPr>
          <p:cNvSpPr/>
          <p:nvPr/>
        </p:nvSpPr>
        <p:spPr>
          <a:xfrm>
            <a:off x="8244182" y="3184779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10160">
                  <a:noFill/>
                  <a:prstDash val="solid"/>
                </a:ln>
                <a:solidFill>
                  <a:srgbClr val="FF00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Decision Trees</a:t>
            </a:r>
            <a:endParaRPr lang="en-US" sz="1600" b="1" dirty="0">
              <a:ln w="10160">
                <a:noFill/>
                <a:prstDash val="solid"/>
              </a:ln>
              <a:solidFill>
                <a:srgbClr val="FF00FF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0" name="Rounded Rectangle 29">
            <a:hlinkClick r:id="rId10" action="ppaction://hlinksldjump"/>
          </p:cNvPr>
          <p:cNvSpPr/>
          <p:nvPr/>
        </p:nvSpPr>
        <p:spPr>
          <a:xfrm>
            <a:off x="8254172" y="3763524"/>
            <a:ext cx="3364088" cy="438243"/>
          </a:xfrm>
          <a:prstGeom prst="roundRect">
            <a:avLst>
              <a:gd name="adj" fmla="val 33683"/>
            </a:avLst>
          </a:prstGeom>
          <a:gradFill>
            <a:gsLst>
              <a:gs pos="0">
                <a:schemeClr val="bg1">
                  <a:lumMod val="75000"/>
                  <a:lumOff val="25000"/>
                </a:schemeClr>
              </a:gs>
              <a:gs pos="100000">
                <a:schemeClr val="bg1"/>
              </a:gs>
            </a:gsLst>
          </a:gradFill>
          <a:scene3d>
            <a:camera prst="orthographicFront">
              <a:rot lat="0" lon="0" rev="0"/>
            </a:camera>
            <a:lightRig rig="threePt" dir="tl"/>
          </a:scene3d>
          <a:sp3d prstMaterial="plastic">
            <a:bevelT prst="slope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ln w="10160">
                  <a:noFill/>
                  <a:prstDash val="solid"/>
                </a:ln>
                <a:solidFill>
                  <a:srgbClr val="CCFF33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a:rPr>
              <a:t>Stochastic Gradient Descent</a:t>
            </a:r>
            <a:endParaRPr lang="en-US" sz="1600" b="1" dirty="0">
              <a:ln w="10160">
                <a:noFill/>
                <a:prstDash val="solid"/>
              </a:ln>
              <a:solidFill>
                <a:srgbClr val="CCFF33"/>
              </a:solidFill>
              <a:effectLst>
                <a:outerShdw blurRad="50800" dist="38100" algn="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10052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082" y="2844317"/>
            <a:ext cx="7692706" cy="990529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800" dirty="0">
                <a:solidFill>
                  <a:srgbClr val="FFFF00"/>
                </a:solidFill>
              </a:rPr>
              <a:t>					</a:t>
            </a:r>
            <a:r>
              <a:rPr lang="en-US" sz="4800" dirty="0" smtClean="0">
                <a:solidFill>
                  <a:srgbClr val="FFFF00"/>
                </a:solidFill>
              </a:rPr>
              <a:t>I. Introductions</a:t>
            </a:r>
            <a:endParaRPr lang="en-US" sz="48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907592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Approach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4"/>
            <a:ext cx="10676509" cy="4908279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Questions for TWG:</a:t>
            </a:r>
          </a:p>
          <a:p>
            <a:pPr marL="1146175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Have you worked/used any models with similar </a:t>
            </a:r>
            <a:r>
              <a:rPr lang="en-US" sz="2400" dirty="0" smtClean="0"/>
              <a:t>design? </a:t>
            </a:r>
          </a:p>
          <a:p>
            <a:pPr marL="1146175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Could </a:t>
            </a:r>
            <a:r>
              <a:rPr lang="en-US" sz="2400" dirty="0"/>
              <a:t>you share </a:t>
            </a:r>
            <a:r>
              <a:rPr lang="en-US" sz="2400" dirty="0" smtClean="0"/>
              <a:t>any issues you encountered and solutions you developed?</a:t>
            </a:r>
            <a:endParaRPr lang="en-US" sz="2400" dirty="0"/>
          </a:p>
          <a:p>
            <a:pPr marL="1146175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What validation strategies have you used?</a:t>
            </a:r>
            <a:endParaRPr lang="en-US" sz="2400" dirty="0"/>
          </a:p>
          <a:p>
            <a:pPr marL="1146175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Have </a:t>
            </a:r>
            <a:r>
              <a:rPr lang="en-US" sz="2400" dirty="0"/>
              <a:t>you used any other model </a:t>
            </a:r>
            <a:r>
              <a:rPr lang="en-US" sz="2400" dirty="0" smtClean="0"/>
              <a:t>build, test, and validation </a:t>
            </a:r>
            <a:r>
              <a:rPr lang="en-US" sz="2400" dirty="0"/>
              <a:t>methods </a:t>
            </a:r>
            <a:r>
              <a:rPr lang="en-US" sz="2400" dirty="0" smtClean="0"/>
              <a:t>that we </a:t>
            </a:r>
            <a:r>
              <a:rPr lang="en-US" sz="2400" dirty="0"/>
              <a:t>should try? </a:t>
            </a:r>
          </a:p>
          <a:p>
            <a:pPr marL="1500187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400" dirty="0" smtClean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174190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87680" y="2844317"/>
            <a:ext cx="12415520" cy="990529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000" dirty="0">
                <a:solidFill>
                  <a:srgbClr val="FFFF00"/>
                </a:solidFill>
              </a:rPr>
              <a:t>					</a:t>
            </a:r>
            <a:r>
              <a:rPr lang="en-US" sz="4000" dirty="0" smtClean="0">
                <a:solidFill>
                  <a:srgbClr val="FFFF00"/>
                </a:solidFill>
              </a:rPr>
              <a:t>Questions on Key Considerations ?</a:t>
            </a:r>
            <a:endParaRPr lang="en-US" sz="40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67730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777612" y="2844317"/>
            <a:ext cx="12415520" cy="990529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000" dirty="0">
                <a:solidFill>
                  <a:srgbClr val="FFFF00"/>
                </a:solidFill>
              </a:rPr>
              <a:t>					</a:t>
            </a:r>
            <a:r>
              <a:rPr lang="en-US" sz="4000" dirty="0" smtClean="0">
                <a:solidFill>
                  <a:srgbClr val="FFFF00"/>
                </a:solidFill>
              </a:rPr>
              <a:t>IV.  Administrative Cost, Benefits, and    </a:t>
            </a:r>
          </a:p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000" dirty="0">
                <a:solidFill>
                  <a:srgbClr val="FFFF00"/>
                </a:solidFill>
              </a:rPr>
              <a:t> </a:t>
            </a:r>
            <a:r>
              <a:rPr lang="en-US" sz="4000" dirty="0" smtClean="0">
                <a:solidFill>
                  <a:srgbClr val="FFFF00"/>
                </a:solidFill>
              </a:rPr>
              <a:t>                              Financing Module</a:t>
            </a:r>
            <a:endParaRPr lang="en-US" sz="40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33064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ABF Module Process Flow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32054" y="2985046"/>
            <a:ext cx="1949773" cy="1955040"/>
            <a:chOff x="432054" y="2985046"/>
            <a:chExt cx="1949773" cy="1955040"/>
          </a:xfrm>
        </p:grpSpPr>
        <p:sp>
          <p:nvSpPr>
            <p:cNvPr id="24" name="Rectangle 23"/>
            <p:cNvSpPr/>
            <p:nvPr/>
          </p:nvSpPr>
          <p:spPr>
            <a:xfrm>
              <a:off x="432054" y="3821775"/>
              <a:ext cx="1949773" cy="1118311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Leave use &amp;</a:t>
              </a:r>
            </a:p>
            <a:p>
              <a:pPr algn="ctr"/>
              <a:r>
                <a:rPr lang="en-US" dirty="0" smtClean="0"/>
                <a:t>Paid Leave Benefits</a:t>
              </a:r>
              <a:endParaRPr lang="en-US" dirty="0"/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>
              <a:off x="1515401" y="2985046"/>
              <a:ext cx="13643" cy="761235"/>
            </a:xfrm>
            <a:prstGeom prst="straightConnector1">
              <a:avLst/>
            </a:prstGeom>
            <a:noFill/>
            <a:ln w="38100" cap="flat">
              <a:solidFill>
                <a:schemeClr val="accent6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3" name="TextBox 2"/>
          <p:cNvSpPr txBox="1"/>
          <p:nvPr/>
        </p:nvSpPr>
        <p:spPr>
          <a:xfrm>
            <a:off x="912535" y="2034907"/>
            <a:ext cx="14692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Start with Simulation Output</a:t>
            </a:r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2297826" y="2301025"/>
            <a:ext cx="3760836" cy="4066238"/>
            <a:chOff x="2297826" y="2301025"/>
            <a:chExt cx="3760836" cy="4066238"/>
          </a:xfrm>
        </p:grpSpPr>
        <p:cxnSp>
          <p:nvCxnSpPr>
            <p:cNvPr id="21" name="Straight Arrow Connector 20"/>
            <p:cNvCxnSpPr/>
            <p:nvPr/>
          </p:nvCxnSpPr>
          <p:spPr>
            <a:xfrm>
              <a:off x="2297826" y="4334144"/>
              <a:ext cx="500262" cy="0"/>
            </a:xfrm>
            <a:prstGeom prst="straightConnector1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6" name="Rounded Rectangle 25"/>
            <p:cNvSpPr/>
            <p:nvPr/>
          </p:nvSpPr>
          <p:spPr>
            <a:xfrm>
              <a:off x="2921334" y="2301025"/>
              <a:ext cx="3137328" cy="4066238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12750" hangingPunct="0">
                <a:spcBef>
                  <a:spcPts val="1700"/>
                </a:spcBef>
              </a:pPr>
              <a:r>
                <a:rPr lang="en-US" sz="1600" b="1" dirty="0">
                  <a:solidFill>
                    <a:srgbClr val="FFFF00"/>
                  </a:solidFill>
                </a:rPr>
                <a:t>Estimate Administrative Start-Up &amp; Ongoing Costs</a:t>
              </a:r>
            </a:p>
            <a:p>
              <a:pPr marL="228600" indent="-228600" defTabSz="412750" hangingPunct="0">
                <a:spcBef>
                  <a:spcPts val="1700"/>
                </a:spcBef>
                <a:buFont typeface="Arial" panose="020B0604020202020204" pitchFamily="34" charset="0"/>
                <a:buChar char="•"/>
              </a:pPr>
              <a:r>
                <a:rPr lang="en-US" sz="1600" dirty="0"/>
                <a:t>Staffing Costs</a:t>
              </a:r>
            </a:p>
            <a:p>
              <a:pPr marL="228600" indent="-228600" defTabSz="412750" hangingPunct="0">
                <a:spcBef>
                  <a:spcPts val="1700"/>
                </a:spcBef>
                <a:buFont typeface="Arial" panose="020B0604020202020204" pitchFamily="34" charset="0"/>
                <a:buChar char="•"/>
              </a:pPr>
              <a:r>
                <a:rPr lang="en-US" sz="1600" dirty="0"/>
                <a:t>Technology infrastructure</a:t>
              </a:r>
            </a:p>
            <a:p>
              <a:pPr marL="228600" indent="-228600">
                <a:buFont typeface="Arial" panose="020B0604020202020204" pitchFamily="34" charset="0"/>
                <a:buChar char="•"/>
              </a:pPr>
              <a:endParaRPr lang="en-US" sz="1600" dirty="0"/>
            </a:p>
            <a:p>
              <a:pPr marL="228600" indent="-228600">
                <a:buFont typeface="Arial" panose="020B0604020202020204" pitchFamily="34" charset="0"/>
                <a:buChar char="•"/>
              </a:pPr>
              <a:r>
                <a:rPr lang="en-US" sz="1600" dirty="0"/>
                <a:t>Capital (office space, computers)</a:t>
              </a:r>
            </a:p>
            <a:p>
              <a:pPr marL="228600" indent="-228600" defTabSz="412750" hangingPunct="0">
                <a:spcBef>
                  <a:spcPts val="1700"/>
                </a:spcBef>
                <a:buFont typeface="Arial" panose="020B0604020202020204" pitchFamily="34" charset="0"/>
                <a:buChar char="•"/>
              </a:pPr>
              <a:r>
                <a:rPr lang="en-US" sz="1600" dirty="0"/>
                <a:t>Public Awareness Campaigns</a:t>
              </a:r>
            </a:p>
            <a:p>
              <a:pPr marL="228600" indent="-228600" defTabSz="412750" hangingPunct="0">
                <a:spcBef>
                  <a:spcPts val="1700"/>
                </a:spcBef>
                <a:buFont typeface="Arial" panose="020B0604020202020204" pitchFamily="34" charset="0"/>
                <a:buChar char="•"/>
              </a:pPr>
              <a:r>
                <a:rPr lang="en-US" sz="1600" dirty="0"/>
                <a:t>Paid Leave Benefits</a:t>
              </a:r>
            </a:p>
            <a:p>
              <a:pPr algn="ctr"/>
              <a:endParaRPr lang="en-US" sz="1600" dirty="0"/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128347" y="3780430"/>
            <a:ext cx="2099383" cy="1132764"/>
            <a:chOff x="6128347" y="3780430"/>
            <a:chExt cx="2099383" cy="1132764"/>
          </a:xfrm>
        </p:grpSpPr>
        <p:sp>
          <p:nvSpPr>
            <p:cNvPr id="22" name="Rectangle 21"/>
            <p:cNvSpPr/>
            <p:nvPr/>
          </p:nvSpPr>
          <p:spPr>
            <a:xfrm>
              <a:off x="6721178" y="3780430"/>
              <a:ext cx="1506552" cy="1132764"/>
            </a:xfrm>
            <a:prstGeom prst="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Total Program Costs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cxnSp>
          <p:nvCxnSpPr>
            <p:cNvPr id="46" name="Straight Arrow Connector 45"/>
            <p:cNvCxnSpPr/>
            <p:nvPr/>
          </p:nvCxnSpPr>
          <p:spPr>
            <a:xfrm>
              <a:off x="6128347" y="4380931"/>
              <a:ext cx="500262" cy="0"/>
            </a:xfrm>
            <a:prstGeom prst="straightConnector1">
              <a:avLst/>
            </a:prstGeom>
            <a:noFill/>
            <a:ln w="38100" cap="flat">
              <a:solidFill>
                <a:schemeClr val="accent2"/>
              </a:solidFill>
              <a:prstDash val="solid"/>
              <a:miter lim="400000"/>
              <a:tailEnd type="triangle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grpSp>
        <p:nvGrpSpPr>
          <p:cNvPr id="7" name="Group 6"/>
          <p:cNvGrpSpPr/>
          <p:nvPr/>
        </p:nvGrpSpPr>
        <p:grpSpPr>
          <a:xfrm>
            <a:off x="8420661" y="1950487"/>
            <a:ext cx="3630312" cy="4573141"/>
            <a:chOff x="8420661" y="1950487"/>
            <a:chExt cx="3630312" cy="4573141"/>
          </a:xfrm>
        </p:grpSpPr>
        <p:cxnSp>
          <p:nvCxnSpPr>
            <p:cNvPr id="28" name="Straight Connector 27"/>
            <p:cNvCxnSpPr/>
            <p:nvPr/>
          </p:nvCxnSpPr>
          <p:spPr>
            <a:xfrm>
              <a:off x="8420661" y="1950487"/>
              <a:ext cx="27295" cy="4573141"/>
            </a:xfrm>
            <a:prstGeom prst="line">
              <a:avLst/>
            </a:prstGeom>
            <a:ln>
              <a:prstDash val="lgDash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9280478" y="2086944"/>
              <a:ext cx="2770495" cy="522512"/>
            </a:xfrm>
            <a:prstGeom prst="rect">
              <a:avLst/>
            </a:prstGeom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002">
              <a:schemeClr val="dk2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PROGRAM FUNDING</a:t>
              </a:r>
              <a:endParaRPr lang="en-US" dirty="0"/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430603" y="2784143"/>
              <a:ext cx="2511188" cy="3193576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228600" indent="-228600" defTabSz="412750" hangingPunct="0">
                <a:spcBef>
                  <a:spcPts val="17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FF00"/>
                  </a:solidFill>
                </a:rPr>
                <a:t>What types of </a:t>
              </a:r>
              <a:r>
                <a:rPr lang="en-US" dirty="0" smtClean="0">
                  <a:solidFill>
                    <a:srgbClr val="FFFF00"/>
                  </a:solidFill>
                </a:rPr>
                <a:t>employers/employees </a:t>
              </a:r>
              <a:r>
                <a:rPr lang="en-US" dirty="0">
                  <a:solidFill>
                    <a:srgbClr val="FFFF00"/>
                  </a:solidFill>
                </a:rPr>
                <a:t>contribute?</a:t>
              </a:r>
            </a:p>
            <a:p>
              <a:pPr marL="228600" indent="-228600" defTabSz="412750" hangingPunct="0">
                <a:spcBef>
                  <a:spcPts val="1700"/>
                </a:spcBef>
                <a:buFont typeface="Arial" panose="020B0604020202020204" pitchFamily="34" charset="0"/>
                <a:buChar char="•"/>
              </a:pPr>
              <a:r>
                <a:rPr lang="en-US" dirty="0">
                  <a:solidFill>
                    <a:srgbClr val="FFFF00"/>
                  </a:solidFill>
                </a:rPr>
                <a:t>Taxable wage base?</a:t>
              </a:r>
            </a:p>
            <a:p>
              <a:pPr marL="228600" indent="-228600" defTabSz="412750" hangingPunct="0">
                <a:spcBef>
                  <a:spcPts val="1700"/>
                </a:spcBef>
                <a:buFont typeface="Arial" panose="020B0604020202020204" pitchFamily="34" charset="0"/>
                <a:buChar char="•"/>
              </a:pPr>
              <a:r>
                <a:rPr lang="en-US" dirty="0" smtClean="0">
                  <a:solidFill>
                    <a:srgbClr val="FFFF00"/>
                  </a:solidFill>
                </a:rPr>
                <a:t>Simulate Payroll </a:t>
              </a:r>
              <a:r>
                <a:rPr lang="en-US" dirty="0">
                  <a:solidFill>
                    <a:srgbClr val="FFFF00"/>
                  </a:solidFill>
                </a:rPr>
                <a:t>Tax Rate to cover the </a:t>
              </a:r>
              <a:r>
                <a:rPr lang="en-US" dirty="0" smtClean="0">
                  <a:solidFill>
                    <a:srgbClr val="FFFF00"/>
                  </a:solidFill>
                </a:rPr>
                <a:t>costs</a:t>
              </a:r>
              <a:endParaRPr lang="en-US" dirty="0">
                <a:solidFill>
                  <a:srgbClr val="FFFF00"/>
                </a:solidFill>
              </a:endParaRPr>
            </a:p>
            <a:p>
              <a:pPr algn="ctr"/>
              <a:endParaRPr lang="en-US" dirty="0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8650636" y="4365651"/>
              <a:ext cx="500262" cy="0"/>
            </a:xfrm>
            <a:prstGeom prst="straightConnector1">
              <a:avLst/>
            </a:prstGeom>
            <a:noFill/>
            <a:ln w="38100" cap="flat">
              <a:solidFill>
                <a:srgbClr val="00FFFF"/>
              </a:solidFill>
              <a:prstDash val="solid"/>
              <a:miter lim="400000"/>
              <a:headEnd type="triangle" w="med" len="med"/>
              <a:tailEnd type="none" w="med" len="med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extLst>
      <p:ext uri="{BB962C8B-B14F-4D97-AF65-F5344CB8AC3E}">
        <p14:creationId xmlns:p14="http://schemas.microsoft.com/office/powerpoint/2010/main" val="2656836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Structure of the ABF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15828" y="1670954"/>
            <a:ext cx="8946541" cy="4195481"/>
          </a:xfrm>
        </p:spPr>
        <p:txBody>
          <a:bodyPr>
            <a:no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Input:</a:t>
            </a:r>
          </a:p>
          <a:p>
            <a:pPr lvl="1"/>
            <a:r>
              <a:rPr lang="en-US" sz="2000" dirty="0"/>
              <a:t>Items that constitute Administrative costs (by user)</a:t>
            </a:r>
          </a:p>
          <a:p>
            <a:pPr lvl="2"/>
            <a:r>
              <a:rPr lang="en-US" sz="2000" dirty="0"/>
              <a:t>Predefined menu based on past feasibility studies that the user can edit</a:t>
            </a:r>
          </a:p>
          <a:p>
            <a:pPr lvl="1"/>
            <a:r>
              <a:rPr lang="en-US" sz="2000" dirty="0"/>
              <a:t>Datasets (ACS, ?) for simulation of tax rates given the covered and eligible subpopulation</a:t>
            </a:r>
          </a:p>
          <a:p>
            <a:r>
              <a:rPr lang="en-US" b="1" dirty="0" smtClean="0">
                <a:solidFill>
                  <a:srgbClr val="FFFF00"/>
                </a:solidFill>
              </a:rPr>
              <a:t>Output:</a:t>
            </a:r>
          </a:p>
          <a:p>
            <a:pPr lvl="1"/>
            <a:r>
              <a:rPr lang="en-US" sz="2000" dirty="0" smtClean="0"/>
              <a:t>NPV of total costs (= Admin + Benefit) over 5-year horizon</a:t>
            </a:r>
          </a:p>
          <a:p>
            <a:pPr lvl="1"/>
            <a:r>
              <a:rPr lang="en-US" sz="2000" dirty="0" smtClean="0"/>
              <a:t>Simulated tax rate to cover total costs</a:t>
            </a:r>
          </a:p>
          <a:p>
            <a:pPr lvl="1"/>
            <a:r>
              <a:rPr lang="en-US" sz="2000" dirty="0" smtClean="0"/>
              <a:t>Allow assumptions to manipulate tax rates over 5-year horizon given leave use projections</a:t>
            </a:r>
          </a:p>
        </p:txBody>
      </p:sp>
    </p:spTree>
    <p:extLst>
      <p:ext uri="{BB962C8B-B14F-4D97-AF65-F5344CB8AC3E}">
        <p14:creationId xmlns:p14="http://schemas.microsoft.com/office/powerpoint/2010/main" val="299256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ABF Design &amp; Build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3312" y="2052918"/>
            <a:ext cx="8946541" cy="310939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Review </a:t>
            </a:r>
            <a:r>
              <a:rPr lang="en-US" sz="2400" dirty="0"/>
              <a:t>existing leave feasibility </a:t>
            </a:r>
            <a:r>
              <a:rPr lang="en-US" sz="2400" dirty="0" smtClean="0"/>
              <a:t>studies (</a:t>
            </a:r>
            <a:r>
              <a:rPr lang="en-US" sz="2400" dirty="0" smtClean="0">
                <a:hlinkClick r:id="" action="ppaction://noaction"/>
              </a:rPr>
              <a:t>9 studies</a:t>
            </a:r>
            <a:r>
              <a:rPr lang="en-US" sz="2400" dirty="0" smtClean="0"/>
              <a:t>)</a:t>
            </a:r>
            <a:endParaRPr lang="en-US" sz="2400" dirty="0"/>
          </a:p>
          <a:p>
            <a:r>
              <a:rPr lang="en-US" sz="2400" dirty="0"/>
              <a:t>Interview states with current paid family leave programs to refine design</a:t>
            </a:r>
          </a:p>
          <a:p>
            <a:r>
              <a:rPr lang="en-US" sz="2400" dirty="0" smtClean="0"/>
              <a:t>Input from the </a:t>
            </a:r>
            <a:r>
              <a:rPr lang="en-US" sz="2400" dirty="0"/>
              <a:t>TWG &amp; DOL</a:t>
            </a:r>
          </a:p>
          <a:p>
            <a:r>
              <a:rPr lang="en-US" sz="2400" dirty="0" smtClean="0"/>
              <a:t>Refine </a:t>
            </a:r>
            <a:r>
              <a:rPr lang="en-US" sz="2400" dirty="0"/>
              <a:t>the </a:t>
            </a:r>
            <a:r>
              <a:rPr lang="en-US" sz="2400" dirty="0" smtClean="0"/>
              <a:t>ABF module </a:t>
            </a:r>
            <a:endParaRPr lang="en-US" sz="2400" dirty="0"/>
          </a:p>
          <a:p>
            <a:r>
              <a:rPr lang="en-US" sz="2400" dirty="0"/>
              <a:t>Code &amp; </a:t>
            </a:r>
            <a:r>
              <a:rPr lang="en-US" sz="2400" dirty="0" smtClean="0"/>
              <a:t>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27127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Administrative Costs -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57955" y="1656467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/>
              <a:t>Administrative costs have 2 phases: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</a:rPr>
              <a:t>Start-up costs </a:t>
            </a:r>
            <a:r>
              <a:rPr lang="en-US" sz="2400" dirty="0"/>
              <a:t>(often assumed as Years 1 &amp; 2)</a:t>
            </a:r>
          </a:p>
          <a:p>
            <a:pPr lvl="1"/>
            <a:r>
              <a:rPr lang="en-US" sz="2400" dirty="0">
                <a:solidFill>
                  <a:srgbClr val="FFFF00"/>
                </a:solidFill>
              </a:rPr>
              <a:t>Ongoing </a:t>
            </a:r>
            <a:r>
              <a:rPr lang="en-US" sz="2400" dirty="0" smtClean="0">
                <a:solidFill>
                  <a:srgbClr val="FFFF00"/>
                </a:solidFill>
              </a:rPr>
              <a:t>costs</a:t>
            </a:r>
            <a:r>
              <a:rPr lang="en-US" sz="2400" dirty="0" smtClean="0"/>
              <a:t>: Benefits processing cost</a:t>
            </a:r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800099" y="3404508"/>
          <a:ext cx="10279314" cy="188976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42643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342643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3426438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</a:tblGrid>
              <a:tr h="28544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Year 1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Year 2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Year 3 and forward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23434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00"/>
                          </a:solidFill>
                        </a:rPr>
                        <a:t>Start-Up</a:t>
                      </a:r>
                    </a:p>
                    <a:p>
                      <a:pPr algn="ctr"/>
                      <a:endParaRPr lang="en-US" sz="1600" dirty="0" smtClean="0">
                        <a:solidFill>
                          <a:srgbClr val="FFFF00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Program Planning begins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IT Implementation begins</a:t>
                      </a:r>
                      <a:endParaRPr lang="en-US" sz="1600" b="1" dirty="0" smtClean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00"/>
                          </a:solidFill>
                        </a:rPr>
                        <a:t>Start-Up</a:t>
                      </a:r>
                    </a:p>
                    <a:p>
                      <a:pPr algn="ctr"/>
                      <a:endParaRPr lang="en-US" sz="1600" dirty="0" smtClean="0">
                        <a:solidFill>
                          <a:srgbClr val="FFFF00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Program Planning ends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IT Implementation ends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Hire claims processing staff</a:t>
                      </a: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Hire IT administrative staff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rgbClr val="FFFF00"/>
                          </a:solidFill>
                        </a:rPr>
                        <a:t>Ongoing</a:t>
                      </a:r>
                    </a:p>
                    <a:p>
                      <a:pPr algn="ctr"/>
                      <a:endParaRPr lang="en-US" sz="1600" dirty="0" smtClean="0">
                        <a:solidFill>
                          <a:srgbClr val="FFFF00"/>
                        </a:solidFill>
                      </a:endParaRPr>
                    </a:p>
                    <a:p>
                      <a:pPr marL="285750" indent="-285750" algn="ctr">
                        <a:buFont typeface="Arial" panose="020B0604020202020204" pitchFamily="34" charset="0"/>
                        <a:buChar char="•"/>
                      </a:pPr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Benefits are processed</a:t>
                      </a:r>
                    </a:p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endParaRPr lang="en-US" sz="1600" dirty="0" smtClean="0">
                        <a:solidFill>
                          <a:srgbClr val="FFFF00"/>
                        </a:solidFill>
                      </a:endParaRPr>
                    </a:p>
                    <a:p>
                      <a:pPr algn="ctr"/>
                      <a:endParaRPr lang="en-US" sz="1600" dirty="0" smtClean="0">
                        <a:solidFill>
                          <a:srgbClr val="FFFF00"/>
                        </a:solidFill>
                      </a:endParaRPr>
                    </a:p>
                    <a:p>
                      <a:pPr algn="ctr"/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422031" y="5655167"/>
            <a:ext cx="110314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b="1" dirty="0" smtClean="0"/>
              <a:t>TWG Question  </a:t>
            </a:r>
            <a:r>
              <a:rPr lang="en-US" sz="2400" dirty="0" smtClean="0">
                <a:solidFill>
                  <a:srgbClr val="FFFF00"/>
                </a:solidFill>
              </a:rPr>
              <a:t>Any other cost items we should consider? </a:t>
            </a:r>
            <a:endParaRPr lang="en-US" sz="24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798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Start-Up </a:t>
            </a:r>
            <a:r>
              <a:rPr lang="en-US" dirty="0"/>
              <a:t>Costs Year 1 </a:t>
            </a:r>
            <a:r>
              <a:rPr lang="en-US" dirty="0" smtClean="0"/>
              <a:t>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88507" y="1705677"/>
            <a:ext cx="8946541" cy="4195481"/>
          </a:xfrm>
        </p:spPr>
        <p:txBody>
          <a:bodyPr>
            <a:normAutofit/>
          </a:bodyPr>
          <a:lstStyle/>
          <a:p>
            <a:r>
              <a:rPr lang="en-US" dirty="0"/>
              <a:t>In </a:t>
            </a:r>
            <a:r>
              <a:rPr lang="en-US" dirty="0">
                <a:solidFill>
                  <a:srgbClr val="FFFF00"/>
                </a:solidFill>
              </a:rPr>
              <a:t>Year 1</a:t>
            </a:r>
            <a:r>
              <a:rPr lang="en-US" dirty="0"/>
              <a:t>, </a:t>
            </a:r>
            <a:r>
              <a:rPr lang="en-US" dirty="0" smtClean="0"/>
              <a:t>studies reviewed assume</a:t>
            </a:r>
            <a:r>
              <a:rPr lang="en-US" dirty="0"/>
              <a:t>:</a:t>
            </a:r>
          </a:p>
          <a:p>
            <a:pPr lvl="1"/>
            <a:r>
              <a:rPr lang="en-US" sz="2000" dirty="0"/>
              <a:t>A group of Program Management and supporting staff</a:t>
            </a:r>
          </a:p>
          <a:p>
            <a:pPr lvl="1"/>
            <a:r>
              <a:rPr lang="en-US" sz="2000" dirty="0"/>
              <a:t>IT staff to build-out the technology platform</a:t>
            </a:r>
          </a:p>
          <a:p>
            <a:pPr lvl="1"/>
            <a:r>
              <a:rPr lang="en-US" sz="2000" dirty="0"/>
              <a:t>One-time </a:t>
            </a:r>
            <a:r>
              <a:rPr lang="en-US" sz="2000" dirty="0" smtClean="0"/>
              <a:t>IT </a:t>
            </a:r>
            <a:r>
              <a:rPr lang="en-US" sz="2000" dirty="0"/>
              <a:t>Hardware </a:t>
            </a:r>
            <a:r>
              <a:rPr lang="en-US" sz="2000" dirty="0" smtClean="0"/>
              <a:t>costs</a:t>
            </a:r>
            <a:endParaRPr lang="en-US" sz="2000" dirty="0"/>
          </a:p>
          <a:p>
            <a:pPr lvl="1"/>
            <a:r>
              <a:rPr lang="en-US" sz="2000" dirty="0" smtClean="0"/>
              <a:t>One-time </a:t>
            </a:r>
            <a:r>
              <a:rPr lang="en-US" sz="2000" dirty="0"/>
              <a:t>facility costs</a:t>
            </a:r>
          </a:p>
          <a:p>
            <a:pPr lvl="1"/>
            <a:r>
              <a:rPr lang="en-US" sz="2000" dirty="0"/>
              <a:t>Overhead costs for workstations, telecommunications equipment, program outreach, </a:t>
            </a:r>
            <a:r>
              <a:rPr lang="en-US" sz="2000" dirty="0" smtClean="0"/>
              <a:t>etc.</a:t>
            </a:r>
          </a:p>
          <a:p>
            <a:r>
              <a:rPr lang="en-US" dirty="0" smtClean="0"/>
              <a:t>The ABF will account for these different groups for the user to input.</a:t>
            </a:r>
          </a:p>
          <a:p>
            <a:r>
              <a:rPr lang="en-US" dirty="0" smtClean="0"/>
              <a:t>ABF will have guidance notes based on the current programs to help the user with a ballpark estimate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26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  <a:latin typeface="Century Gothic" panose="020B0502020202020204" pitchFamily="34" charset="0"/>
              </a:rPr>
              <a:t>Start-Up Costs Year 2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95910" y="1439459"/>
            <a:ext cx="9325477" cy="5007640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FFFF00"/>
                </a:solidFill>
              </a:rPr>
              <a:t>Year 2 </a:t>
            </a:r>
            <a:r>
              <a:rPr lang="en-US" sz="2400" dirty="0" smtClean="0"/>
              <a:t>Continues </a:t>
            </a:r>
            <a:r>
              <a:rPr lang="en-US" sz="2400" dirty="0"/>
              <a:t>Year 1’s start-up costs </a:t>
            </a:r>
            <a:r>
              <a:rPr lang="en-US" sz="2400" dirty="0" smtClean="0"/>
              <a:t> but </a:t>
            </a:r>
            <a:r>
              <a:rPr lang="en-US" sz="2400" dirty="0"/>
              <a:t>adds additional staff to prepare for program launch.</a:t>
            </a:r>
          </a:p>
          <a:p>
            <a:pPr lvl="1"/>
            <a:r>
              <a:rPr lang="en-US" sz="2000" dirty="0"/>
              <a:t>IT administration/support staff hired on partway through Year 2.</a:t>
            </a:r>
          </a:p>
          <a:p>
            <a:pPr lvl="1"/>
            <a:r>
              <a:rPr lang="en-US" sz="2000" dirty="0"/>
              <a:t>Claims Processing staff hired on partway through Year 2</a:t>
            </a:r>
          </a:p>
          <a:p>
            <a:pPr lvl="1"/>
            <a:r>
              <a:rPr lang="en-US" sz="2000" dirty="0"/>
              <a:t>Additional overhead </a:t>
            </a:r>
            <a:r>
              <a:rPr lang="en-US" sz="2000" dirty="0" smtClean="0"/>
              <a:t>costs</a:t>
            </a:r>
          </a:p>
          <a:p>
            <a:pPr lvl="1"/>
            <a:endParaRPr lang="en-US" sz="2000" dirty="0"/>
          </a:p>
          <a:p>
            <a:r>
              <a:rPr lang="en-US" sz="2400" dirty="0" smtClean="0"/>
              <a:t>ABF will allow for the user to enter the above items into the module</a:t>
            </a:r>
          </a:p>
          <a:p>
            <a:r>
              <a:rPr lang="en-US" sz="2400" dirty="0" smtClean="0"/>
              <a:t>ABF will allow export/import of Excel files where the user can make changes to the items and subsequently import into the ABF module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9949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EBEBEB"/>
                </a:solidFill>
                <a:latin typeface="Century Gothic" panose="020B0502020202020204" pitchFamily="34" charset="0"/>
              </a:rPr>
              <a:t>Ongoing </a:t>
            </a:r>
            <a:r>
              <a:rPr lang="en-US" dirty="0" smtClean="0">
                <a:solidFill>
                  <a:srgbClr val="EBEBEB"/>
                </a:solidFill>
                <a:latin typeface="Century Gothic" panose="020B0502020202020204" pitchFamily="34" charset="0"/>
              </a:rPr>
              <a:t>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04293" y="1647804"/>
            <a:ext cx="9625439" cy="4637249"/>
          </a:xfrm>
        </p:spPr>
        <p:txBody>
          <a:bodyPr>
            <a:noAutofit/>
          </a:bodyPr>
          <a:lstStyle/>
          <a:p>
            <a:r>
              <a:rPr lang="en-US" dirty="0"/>
              <a:t>The ongoing costs are </a:t>
            </a:r>
            <a:r>
              <a:rPr lang="en-US" dirty="0" smtClean="0"/>
              <a:t>mostly </a:t>
            </a:r>
            <a:r>
              <a:rPr lang="en-US" dirty="0">
                <a:solidFill>
                  <a:srgbClr val="FFFF00"/>
                </a:solidFill>
              </a:rPr>
              <a:t>personnel costs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Based on a </a:t>
            </a:r>
            <a:r>
              <a:rPr lang="en-US" dirty="0"/>
              <a:t>steady-state of running the </a:t>
            </a:r>
            <a:r>
              <a:rPr lang="en-US" dirty="0" smtClean="0"/>
              <a:t>program</a:t>
            </a:r>
          </a:p>
          <a:p>
            <a:pPr lvl="1"/>
            <a:r>
              <a:rPr lang="en-US" sz="2000" dirty="0" smtClean="0"/>
              <a:t>Expected to reach under 5-years</a:t>
            </a:r>
            <a:endParaRPr lang="en-US" sz="2000" dirty="0"/>
          </a:p>
          <a:p>
            <a:r>
              <a:rPr lang="en-US" dirty="0" smtClean="0"/>
              <a:t>Most </a:t>
            </a:r>
            <a:r>
              <a:rPr lang="en-US" dirty="0"/>
              <a:t>studies assume that claim volume increases a bit over time as the program matures</a:t>
            </a:r>
            <a:r>
              <a:rPr lang="en-US" dirty="0" smtClean="0"/>
              <a:t>.</a:t>
            </a:r>
          </a:p>
          <a:p>
            <a:pPr lvl="1"/>
            <a:r>
              <a:rPr lang="en-US" sz="2000" dirty="0" smtClean="0"/>
              <a:t>User will manipulate the claims growth. ABF will provide default guidance based on existing programs</a:t>
            </a:r>
            <a:endParaRPr lang="en-US" sz="2000" dirty="0"/>
          </a:p>
          <a:p>
            <a:r>
              <a:rPr lang="en-US" dirty="0">
                <a:solidFill>
                  <a:srgbClr val="FFFF00"/>
                </a:solidFill>
              </a:rPr>
              <a:t>Staffing numbers </a:t>
            </a:r>
            <a:r>
              <a:rPr lang="en-US" dirty="0"/>
              <a:t>depend on the number of claims expected to be filed each year and the time to process a claim. </a:t>
            </a:r>
            <a:endParaRPr lang="en-US" dirty="0" smtClean="0"/>
          </a:p>
          <a:p>
            <a:r>
              <a:rPr lang="en-US" dirty="0" smtClean="0"/>
              <a:t>Feasibility </a:t>
            </a:r>
            <a:r>
              <a:rPr lang="en-US" dirty="0"/>
              <a:t>studies have a wide range of FTE to </a:t>
            </a:r>
            <a:r>
              <a:rPr lang="en-US" dirty="0" smtClean="0"/>
              <a:t>claims ratio. User will have this information to guider her assumptions.</a:t>
            </a:r>
          </a:p>
          <a:p>
            <a:pPr lvl="1"/>
            <a:endParaRPr lang="en-US" sz="2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1154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</a:t>
            </a:r>
            <a:r>
              <a:rPr lang="en-US" dirty="0" smtClean="0">
                <a:solidFill>
                  <a:schemeClr val="tx1"/>
                </a:solidFill>
              </a:rPr>
              <a:t>Technical Work Group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705" y="8519700"/>
            <a:ext cx="4421553" cy="448804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177" y="1885539"/>
            <a:ext cx="6633402" cy="273486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0827" y="1627509"/>
            <a:ext cx="5232198" cy="32509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177" y="3960484"/>
            <a:ext cx="4635040" cy="30761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0227" y="3842686"/>
            <a:ext cx="4315810" cy="35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8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EBEBEB"/>
                </a:solidFill>
                <a:latin typeface="Century Gothic" panose="020B0502020202020204" pitchFamily="34" charset="0"/>
              </a:rPr>
              <a:t>Ongoing Costs of current programs</a:t>
            </a:r>
            <a:endParaRPr lang="en-US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517289"/>
              </p:ext>
            </p:extLst>
          </p:nvPr>
        </p:nvGraphicFramePr>
        <p:xfrm>
          <a:off x="820270" y="1208562"/>
          <a:ext cx="10502154" cy="5322963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31474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192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2243939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2537790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  <a:gridCol w="1380270">
                  <a:extLst>
                    <a:ext uri="{9D8B030D-6E8A-4147-A177-3AD203B41FA5}">
                      <a16:colId xmlns="" xmlns:a16="http://schemas.microsoft.com/office/drawing/2014/main" val="20004"/>
                    </a:ext>
                  </a:extLst>
                </a:gridCol>
              </a:tblGrid>
              <a:tr h="769251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State Feasibility Study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Total FTE Year 3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Program Size (claims per year)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rgbClr val="FFFF00"/>
                          </a:solidFill>
                        </a:rPr>
                        <a:t>Total FTE to</a:t>
                      </a:r>
                      <a:r>
                        <a:rPr lang="en-US" sz="1800" baseline="0" dirty="0" smtClean="0">
                          <a:solidFill>
                            <a:srgbClr val="FFFF00"/>
                          </a:solidFill>
                        </a:rPr>
                        <a:t> Claims Ratio</a:t>
                      </a:r>
                      <a:endParaRPr lang="en-US" sz="1800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FFFF00"/>
                          </a:solidFill>
                        </a:rPr>
                        <a:t>Total Costs</a:t>
                      </a:r>
                      <a:r>
                        <a:rPr lang="en-US" sz="1800" b="1" baseline="0" dirty="0" smtClean="0">
                          <a:solidFill>
                            <a:srgbClr val="FFFF00"/>
                          </a:solidFill>
                        </a:rPr>
                        <a:t> Year 3</a:t>
                      </a:r>
                      <a:endParaRPr lang="en-US" sz="1800" b="1" dirty="0">
                        <a:solidFill>
                          <a:srgbClr val="FFFF00"/>
                        </a:solidFill>
                      </a:endParaRPr>
                    </a:p>
                  </a:txBody>
                  <a:tcPr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145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Vermont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36.5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15,525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 FTE to 425 claims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 spc="0" baseline="0" dirty="0" smtClean="0">
                          <a:ln>
                            <a:noFill/>
                          </a:ln>
                          <a:solidFill>
                            <a:srgbClr val="53F562"/>
                          </a:solidFill>
                          <a:uFillTx/>
                          <a:sym typeface="DIN Alternate"/>
                        </a:rPr>
                        <a:t>$1.9M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rgbClr val="53F562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145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Hawaii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14.6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8,970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 FTE to 598 claims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 spc="0" baseline="0" dirty="0" smtClean="0">
                          <a:ln>
                            <a:noFill/>
                          </a:ln>
                          <a:solidFill>
                            <a:srgbClr val="53F562"/>
                          </a:solidFill>
                          <a:uFillTx/>
                          <a:sym typeface="DIN Alternate"/>
                        </a:rPr>
                        <a:t>$0.9M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rgbClr val="53F562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70660">
                <a:tc>
                  <a:txBody>
                    <a:bodyPr/>
                    <a:lstStyle/>
                    <a:p>
                      <a:pPr marL="0" marR="0" lvl="0" indent="0" algn="l" defTabSz="8255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Connecticut </a:t>
                      </a:r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(full operating capacity)</a:t>
                      </a:r>
                      <a:endParaRPr lang="en-US" sz="1800" b="0" i="1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120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100,000 </a:t>
                      </a:r>
                      <a:endParaRPr lang="en-US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 FTE to 833 claims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 spc="0" baseline="0" dirty="0" smtClean="0">
                          <a:ln>
                            <a:noFill/>
                          </a:ln>
                          <a:solidFill>
                            <a:srgbClr val="53F562"/>
                          </a:solidFill>
                          <a:uFillTx/>
                          <a:sym typeface="DIN Alternate"/>
                        </a:rPr>
                        <a:t>$18.5M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rgbClr val="53F562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6346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Washington (year 4 in fiscal note)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111.4</a:t>
                      </a:r>
                      <a:endParaRPr lang="en-US" sz="1800" b="0" i="0" u="none" strike="noStrike" cap="none" spc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156,000?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 FTE to 1,400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 spc="0" baseline="0" dirty="0" smtClean="0">
                          <a:ln>
                            <a:noFill/>
                          </a:ln>
                          <a:solidFill>
                            <a:srgbClr val="53F562"/>
                          </a:solidFill>
                          <a:uFillTx/>
                          <a:sym typeface="DIN Alternate"/>
                        </a:rPr>
                        <a:t>$15.8M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rgbClr val="53F562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3145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Colorado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20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75,000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 FTE per 3750 claims 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 spc="0" baseline="0" dirty="0" smtClean="0">
                          <a:ln>
                            <a:noFill/>
                          </a:ln>
                          <a:solidFill>
                            <a:srgbClr val="53F562"/>
                          </a:solidFill>
                          <a:uFillTx/>
                          <a:sym typeface="DIN Alternate"/>
                        </a:rPr>
                        <a:t>$9-$12M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rgbClr val="53F562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31450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Montgomery County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70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78,000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1 FTE per 1,114 claims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 smtClean="0">
                          <a:solidFill>
                            <a:srgbClr val="53F562"/>
                          </a:solidFill>
                        </a:rPr>
                        <a:t>No</a:t>
                      </a:r>
                      <a:r>
                        <a:rPr lang="en-US" sz="1800" b="1" baseline="0" dirty="0" smtClean="0">
                          <a:solidFill>
                            <a:srgbClr val="53F562"/>
                          </a:solidFill>
                        </a:rPr>
                        <a:t> info</a:t>
                      </a:r>
                      <a:endParaRPr lang="en-US" sz="1800" b="1" dirty="0">
                        <a:solidFill>
                          <a:srgbClr val="53F562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56346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Rhode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Island (actual program. 2016?)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58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39,863 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1 staff to 683 claims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 spc="0" baseline="0" dirty="0" smtClean="0">
                          <a:ln>
                            <a:noFill/>
                          </a:ln>
                          <a:solidFill>
                            <a:srgbClr val="53F562"/>
                          </a:solidFill>
                          <a:uFillTx/>
                          <a:sym typeface="DIN Alternate"/>
                        </a:rPr>
                        <a:t>No info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rgbClr val="53F562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  <a:tr h="56346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New Jersey</a:t>
                      </a:r>
                    </a:p>
                    <a:p>
                      <a:pPr algn="l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(actual program 2011)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?</a:t>
                      </a:r>
                    </a:p>
                    <a:p>
                      <a:pPr algn="ctr"/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30,701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?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u="none" strike="noStrike" cap="none" spc="0" baseline="0" dirty="0" smtClean="0">
                          <a:ln>
                            <a:noFill/>
                          </a:ln>
                          <a:solidFill>
                            <a:srgbClr val="53F562"/>
                          </a:solidFill>
                          <a:uFillTx/>
                          <a:sym typeface="DIN Alternate"/>
                        </a:rPr>
                        <a:t>$6.5M</a:t>
                      </a:r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rgbClr val="53F562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8"/>
                  </a:ext>
                </a:extLst>
              </a:tr>
              <a:tr h="563466">
                <a:tc>
                  <a:txBody>
                    <a:bodyPr/>
                    <a:lstStyle/>
                    <a:p>
                      <a:pPr algn="l"/>
                      <a:r>
                        <a:rPr lang="en-US" sz="1800" dirty="0" smtClean="0">
                          <a:solidFill>
                            <a:schemeClr val="tx1"/>
                          </a:solidFill>
                        </a:rPr>
                        <a:t>California (actual Family Leave program</a:t>
                      </a:r>
                      <a:r>
                        <a:rPr lang="en-US" sz="1800" baseline="0" dirty="0" smtClean="0">
                          <a:solidFill>
                            <a:schemeClr val="tx1"/>
                          </a:solidFill>
                        </a:rPr>
                        <a:t> SFY16-17)</a:t>
                      </a:r>
                      <a:endParaRPr lang="en-US" sz="18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?</a:t>
                      </a:r>
                    </a:p>
                    <a:p>
                      <a:pPr algn="ctr"/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260,303</a:t>
                      </a:r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u="none" strike="noStrike" cap="none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uFillTx/>
                          <a:sym typeface="DIN Alternate"/>
                        </a:rPr>
                        <a:t>?</a:t>
                      </a:r>
                    </a:p>
                    <a:p>
                      <a:pPr algn="ctr"/>
                      <a:endParaRPr lang="en-US" sz="1800" b="0" i="0" u="none" strike="noStrike" cap="none" spc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u="none" strike="noStrike" cap="none" spc="0" baseline="0" dirty="0" smtClean="0">
                          <a:ln>
                            <a:noFill/>
                          </a:ln>
                          <a:solidFill>
                            <a:srgbClr val="53F562"/>
                          </a:solidFill>
                          <a:uFillTx/>
                          <a:sym typeface="DIN Alternate"/>
                        </a:rPr>
                        <a:t>?</a:t>
                      </a:r>
                    </a:p>
                    <a:p>
                      <a:pPr algn="ctr"/>
                      <a:endParaRPr lang="en-US" sz="1800" b="1" i="0" u="none" strike="noStrike" cap="none" spc="0" baseline="0" dirty="0">
                        <a:ln>
                          <a:noFill/>
                        </a:ln>
                        <a:solidFill>
                          <a:srgbClr val="53F562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5639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970968"/>
          </a:xfrm>
        </p:spPr>
        <p:txBody>
          <a:bodyPr/>
          <a:lstStyle/>
          <a:p>
            <a:r>
              <a:rPr lang="en-US" dirty="0" smtClean="0">
                <a:solidFill>
                  <a:srgbClr val="FFFF00"/>
                </a:solidFill>
              </a:rPr>
              <a:t>TWG Questions 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0552" y="1853248"/>
            <a:ext cx="8946541" cy="419548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Do you know of other </a:t>
            </a:r>
            <a:r>
              <a:rPr lang="en-US" sz="2400" dirty="0"/>
              <a:t>similar tools that </a:t>
            </a:r>
            <a:r>
              <a:rPr lang="en-US" sz="2400" dirty="0" smtClean="0"/>
              <a:t>can do this?</a:t>
            </a:r>
            <a:endParaRPr lang="en-US" sz="2400" dirty="0"/>
          </a:p>
          <a:p>
            <a:r>
              <a:rPr lang="en-US" sz="2400" dirty="0"/>
              <a:t>Should we bother modeling Start-Up costs? </a:t>
            </a:r>
          </a:p>
          <a:p>
            <a:r>
              <a:rPr lang="en-US" sz="2400" dirty="0"/>
              <a:t>How might the model estimate costs for TDI vs non-TDI states?</a:t>
            </a:r>
          </a:p>
          <a:p>
            <a:r>
              <a:rPr lang="en-US" sz="2400" dirty="0"/>
              <a:t>Would it make sense to allow for </a:t>
            </a:r>
            <a:r>
              <a:rPr lang="en-US" sz="2400" dirty="0" smtClean="0"/>
              <a:t>a </a:t>
            </a:r>
            <a:r>
              <a:rPr lang="en-US" sz="2400" dirty="0"/>
              <a:t>spreadsheet upload for detailed admin cost inputs?</a:t>
            </a:r>
          </a:p>
          <a:p>
            <a:r>
              <a:rPr lang="en-US" sz="2400" dirty="0"/>
              <a:t>What data sources might be pulled into the admin cost module? (i.e., Federal salary tables?)</a:t>
            </a: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4318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Tax–based Financing option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approaches for </a:t>
            </a:r>
            <a:r>
              <a:rPr lang="en-US" dirty="0" smtClean="0"/>
              <a:t>financing leave programs:- 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Employer </a:t>
            </a:r>
            <a:r>
              <a:rPr lang="en-US" dirty="0" smtClean="0"/>
              <a:t>only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Employee</a:t>
            </a:r>
            <a:r>
              <a:rPr lang="en-US" dirty="0" smtClean="0"/>
              <a:t> only</a:t>
            </a:r>
            <a:endParaRPr lang="en-US" dirty="0"/>
          </a:p>
          <a:p>
            <a:pPr lvl="1"/>
            <a:r>
              <a:rPr lang="en-US" dirty="0" smtClean="0">
                <a:solidFill>
                  <a:srgbClr val="FFFF00"/>
                </a:solidFill>
              </a:rPr>
              <a:t>Employer/Employee</a:t>
            </a:r>
            <a:r>
              <a:rPr lang="en-US" dirty="0" smtClean="0"/>
              <a:t>-based </a:t>
            </a:r>
            <a:r>
              <a:rPr lang="en-US" dirty="0"/>
              <a:t>strategy</a:t>
            </a:r>
          </a:p>
          <a:p>
            <a:r>
              <a:rPr lang="en-US" dirty="0" smtClean="0"/>
              <a:t>Allow the user to choose the strategy and define the covered employees or employers</a:t>
            </a:r>
          </a:p>
          <a:p>
            <a:r>
              <a:rPr lang="en-US" dirty="0" smtClean="0"/>
              <a:t>The ABF module </a:t>
            </a:r>
            <a:r>
              <a:rPr lang="en-US" dirty="0"/>
              <a:t>will incorporate two scenarios: </a:t>
            </a:r>
          </a:p>
          <a:p>
            <a:pPr lvl="1"/>
            <a:r>
              <a:rPr lang="en-US" dirty="0" smtClean="0"/>
              <a:t>flat payroll tax </a:t>
            </a:r>
          </a:p>
          <a:p>
            <a:pPr lvl="1"/>
            <a:r>
              <a:rPr lang="en-US" dirty="0"/>
              <a:t>v</a:t>
            </a:r>
            <a:r>
              <a:rPr lang="en-US" dirty="0" smtClean="0"/>
              <a:t>ariable payroll tax </a:t>
            </a:r>
          </a:p>
          <a:p>
            <a:endParaRPr lang="en-US" dirty="0" smtClean="0"/>
          </a:p>
          <a:p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391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Tax Parameters considered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1023" y="1853248"/>
            <a:ext cx="8946541" cy="4195481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Who is taxed?</a:t>
            </a:r>
          </a:p>
          <a:p>
            <a:pPr lvl="1"/>
            <a:r>
              <a:rPr lang="en-US" sz="2400" dirty="0"/>
              <a:t>Taxable wage limits</a:t>
            </a:r>
          </a:p>
          <a:p>
            <a:pPr lvl="1"/>
            <a:r>
              <a:rPr lang="en-US" sz="2400" dirty="0"/>
              <a:t>Cap on annual payroll deduction</a:t>
            </a:r>
          </a:p>
          <a:p>
            <a:pPr lvl="1"/>
            <a:r>
              <a:rPr lang="en-US" sz="2400" dirty="0" smtClean="0"/>
              <a:t>Flat </a:t>
            </a:r>
            <a:r>
              <a:rPr lang="en-US" sz="2400" dirty="0"/>
              <a:t>payroll tax or variable (by income, by year?)</a:t>
            </a:r>
          </a:p>
          <a:p>
            <a:pPr lvl="1"/>
            <a:r>
              <a:rPr lang="en-US" sz="2400" dirty="0" smtClean="0"/>
              <a:t>Tax </a:t>
            </a:r>
            <a:r>
              <a:rPr lang="en-US" sz="2400" dirty="0"/>
              <a:t>Compliance Rate</a:t>
            </a:r>
          </a:p>
          <a:p>
            <a:pPr lvl="1"/>
            <a:r>
              <a:rPr lang="en-US" sz="2400" dirty="0" smtClean="0">
                <a:solidFill>
                  <a:srgbClr val="CCFF33"/>
                </a:solidFill>
              </a:rPr>
              <a:t>Any other to include?</a:t>
            </a:r>
          </a:p>
          <a:p>
            <a:endParaRPr lang="en-US" sz="2400" dirty="0">
              <a:solidFill>
                <a:srgbClr val="CCFF33"/>
              </a:solidFill>
            </a:endParaRPr>
          </a:p>
          <a:p>
            <a:r>
              <a:rPr lang="en-US" sz="2400" dirty="0" smtClean="0">
                <a:solidFill>
                  <a:srgbClr val="CCFF33"/>
                </a:solidFill>
              </a:rPr>
              <a:t>These inputs will feed into the tax simulation exercise</a:t>
            </a:r>
            <a:endParaRPr lang="en-US" sz="2400" dirty="0">
              <a:solidFill>
                <a:srgbClr val="CCFF33"/>
              </a:solidFill>
            </a:endParaRPr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011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Simulate tax rates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104293" y="1532057"/>
            <a:ext cx="9590715" cy="4070090"/>
          </a:xfrm>
        </p:spPr>
        <p:txBody>
          <a:bodyPr>
            <a:noAutofit/>
          </a:bodyPr>
          <a:lstStyle/>
          <a:p>
            <a:r>
              <a:rPr lang="en-US" sz="2200" dirty="0" smtClean="0"/>
              <a:t>Based on the define tax parameters, the ABF will simulate the </a:t>
            </a:r>
            <a:r>
              <a:rPr lang="en-US" sz="2200" dirty="0" smtClean="0">
                <a:solidFill>
                  <a:srgbClr val="FFFF00"/>
                </a:solidFill>
              </a:rPr>
              <a:t>applicable tax rate(s)</a:t>
            </a:r>
          </a:p>
          <a:p>
            <a:pPr lvl="1"/>
            <a:r>
              <a:rPr lang="en-US" sz="2200" dirty="0" smtClean="0"/>
              <a:t>Obtain relevant datasets </a:t>
            </a:r>
          </a:p>
          <a:p>
            <a:pPr lvl="2"/>
            <a:r>
              <a:rPr lang="en-US" sz="2200" dirty="0" smtClean="0">
                <a:solidFill>
                  <a:srgbClr val="FFFF00"/>
                </a:solidFill>
              </a:rPr>
              <a:t>ACS</a:t>
            </a:r>
            <a:r>
              <a:rPr lang="en-US" sz="2200" dirty="0" smtClean="0"/>
              <a:t> as default; Employer-level recommended data?</a:t>
            </a:r>
          </a:p>
          <a:p>
            <a:pPr lvl="1"/>
            <a:r>
              <a:rPr lang="en-US" sz="2200" dirty="0" smtClean="0"/>
              <a:t>Use the total admin cost and benefit costs as the minimum funds required; include the user defined buffer to the funds</a:t>
            </a:r>
          </a:p>
          <a:p>
            <a:pPr lvl="1"/>
            <a:r>
              <a:rPr lang="en-US" sz="2200" dirty="0" smtClean="0"/>
              <a:t>Simulate different tax rates and report on the fund adequacy over the 5-year horizon</a:t>
            </a:r>
          </a:p>
          <a:p>
            <a:pPr lvl="1"/>
            <a:r>
              <a:rPr lang="en-US" sz="2200" dirty="0" smtClean="0"/>
              <a:t>Generate report using different growth rates in claims, compliance. </a:t>
            </a:r>
            <a:endParaRPr lang="en-US" sz="2200" dirty="0">
              <a:solidFill>
                <a:srgbClr val="CCFF33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6110" y="1445624"/>
            <a:ext cx="10316755" cy="4848973"/>
          </a:xfrm>
          <a:prstGeom prst="rect">
            <a:avLst/>
          </a:prstGeom>
        </p:spPr>
        <p:txBody>
          <a:bodyPr/>
          <a:lstStyle/>
          <a:p>
            <a:pPr lvl="0">
              <a:buChar char="•"/>
            </a:pP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578471" y="6063764"/>
            <a:ext cx="81980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sz="2400" b="1" dirty="0" smtClean="0">
                <a:solidFill>
                  <a:srgbClr val="CCFF33"/>
                </a:solidFill>
              </a:rPr>
              <a:t>TWG Question:   </a:t>
            </a:r>
            <a:r>
              <a:rPr lang="en-US" sz="2400" dirty="0" smtClean="0"/>
              <a:t>Anything else we should consider?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6208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TWG Questions </a:t>
            </a:r>
            <a:r>
              <a:rPr lang="en-US" dirty="0" smtClean="0"/>
              <a:t> </a:t>
            </a:r>
            <a:r>
              <a:rPr lang="en-US" dirty="0"/>
              <a:t>on </a:t>
            </a:r>
            <a:r>
              <a:rPr lang="en-US" dirty="0" smtClean="0"/>
              <a:t>Tax </a:t>
            </a:r>
            <a:r>
              <a:rPr lang="en-US" dirty="0"/>
              <a:t>Modeling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Suggestions on tax simulation approach?</a:t>
            </a:r>
            <a:endParaRPr lang="en-US" sz="2400" dirty="0" smtClean="0"/>
          </a:p>
          <a:p>
            <a:r>
              <a:rPr lang="en-US" sz="2400" dirty="0" smtClean="0"/>
              <a:t>Any </a:t>
            </a:r>
            <a:r>
              <a:rPr lang="en-US" sz="2400" dirty="0"/>
              <a:t>other similar tools that </a:t>
            </a:r>
            <a:r>
              <a:rPr lang="en-US" sz="2400" dirty="0" smtClean="0"/>
              <a:t>we can refer to?</a:t>
            </a:r>
            <a:endParaRPr lang="en-US" sz="2400" dirty="0"/>
          </a:p>
          <a:p>
            <a:r>
              <a:rPr lang="en-US" sz="2400" dirty="0"/>
              <a:t>What data sources might we use for wage </a:t>
            </a:r>
            <a:r>
              <a:rPr lang="en-US" sz="2400" dirty="0" smtClean="0"/>
              <a:t>distributions?</a:t>
            </a:r>
            <a:endParaRPr lang="en-US" sz="2400" dirty="0"/>
          </a:p>
          <a:p>
            <a:r>
              <a:rPr lang="en-US" sz="2400" dirty="0" smtClean="0"/>
              <a:t>Should we provide the user information on caps </a:t>
            </a:r>
            <a:r>
              <a:rPr lang="en-US" sz="2400" dirty="0"/>
              <a:t>on taxable wages </a:t>
            </a:r>
            <a:r>
              <a:rPr lang="en-US" sz="2400" dirty="0" smtClean="0"/>
              <a:t>for taxes by state?</a:t>
            </a:r>
          </a:p>
          <a:p>
            <a:r>
              <a:rPr lang="en-US" sz="2400" dirty="0" smtClean="0"/>
              <a:t>Any </a:t>
            </a:r>
            <a:r>
              <a:rPr lang="en-US" sz="2400" dirty="0" smtClean="0">
                <a:solidFill>
                  <a:srgbClr val="FFFF00"/>
                </a:solidFill>
              </a:rPr>
              <a:t>overall</a:t>
            </a:r>
            <a:r>
              <a:rPr lang="en-US" sz="2400" dirty="0" smtClean="0"/>
              <a:t> suggestions, inputs or recommendations to consider</a:t>
            </a: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 </a:t>
            </a:r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2476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770479"/>
            <a:ext cx="11430000" cy="892490"/>
          </a:xfrm>
        </p:spPr>
        <p:txBody>
          <a:bodyPr>
            <a:normAutofit/>
          </a:bodyPr>
          <a:lstStyle/>
          <a:p>
            <a:r>
              <a:rPr lang="en-US" dirty="0" smtClean="0"/>
              <a:t>Tax Regimes of Existing Programs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381000" y="1832713"/>
          <a:ext cx="10739846" cy="442264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66020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1468474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  <a:gridCol w="6023087">
                  <a:extLst>
                    <a:ext uri="{9D8B030D-6E8A-4147-A177-3AD203B41FA5}">
                      <a16:colId xmlns="" xmlns:a16="http://schemas.microsoft.com/office/drawing/2014/main" val="20002"/>
                    </a:ext>
                  </a:extLst>
                </a:gridCol>
                <a:gridCol w="1588077">
                  <a:extLst>
                    <a:ext uri="{9D8B030D-6E8A-4147-A177-3AD203B41FA5}">
                      <a16:colId xmlns="" xmlns:a16="http://schemas.microsoft.com/office/drawing/2014/main" val="20003"/>
                    </a:ext>
                  </a:extLst>
                </a:gridCol>
              </a:tblGrid>
              <a:tr h="72968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State (Actual Programs)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marT="22860" marB="228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Enacted/ Effective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marT="22860" marB="228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Financing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marT="22860" marB="2286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FF"/>
                          </a:solidFill>
                        </a:rPr>
                        <a:t>Built from existing TDI programs</a:t>
                      </a:r>
                      <a:endParaRPr lang="en-US" sz="1600" dirty="0">
                        <a:solidFill>
                          <a:srgbClr val="FFFFFF"/>
                        </a:solidFill>
                      </a:endParaRPr>
                    </a:p>
                  </a:txBody>
                  <a:tcPr marL="45720" marR="45720" marT="22860" marB="2286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007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California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2002/2004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Employees pay (</a:t>
                      </a:r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DIN Alternate"/>
                        </a:rPr>
                        <a:t>0.9% of State Disability Insurance taxable wage). </a:t>
                      </a:r>
                      <a:r>
                        <a:rPr lang="en-US" sz="1600" b="0" i="1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DIN Alternate"/>
                        </a:rPr>
                        <a:t>Taxable wage ceiling = $114,967 in 2018. </a:t>
                      </a:r>
                      <a:endParaRPr lang="en-US" sz="1600" b="0" i="1" u="none" strike="noStrike" cap="none" spc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Yes</a:t>
                      </a:r>
                    </a:p>
                  </a:txBody>
                  <a:tcPr marL="45720" marR="45720" marT="22860" marB="2286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54982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New Jersey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2008/2009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825500" eaLnBrk="1" fontAlgn="auto" latinLnBrk="0" hangingPunct="1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Employees pay (0.1% of taxable wage)</a:t>
                      </a: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Yes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5992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Rhode Island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2013/2014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uFillTx/>
                          <a:sym typeface="DIN Alternate"/>
                        </a:rPr>
                        <a:t>Employees pay (1.2% up to $66,300 wage base)</a:t>
                      </a:r>
                      <a:endParaRPr lang="en-US" sz="1600" b="0" i="0" u="none" strike="noStrike" cap="none" spc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DIN Alternate"/>
                        </a:rPr>
                        <a:t>Yes</a:t>
                      </a:r>
                      <a:endParaRPr lang="en-US" sz="1600" b="0" i="0" u="none" strike="noStrike" cap="none" spc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5007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New York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2016/2018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uFillTx/>
                          <a:sym typeface="DIN Alternate"/>
                        </a:rPr>
                        <a:t>Employees pay (0.126% of weekly wage, capped at $85.46 per year)</a:t>
                      </a:r>
                      <a:endParaRPr lang="en-US" sz="1600" b="0" i="0" u="none" strike="noStrike" cap="none" spc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DIN Alternate"/>
                        </a:rPr>
                        <a:t>Yes</a:t>
                      </a:r>
                      <a:endParaRPr lang="en-US" sz="1600" b="0" i="0" u="none" strike="noStrike" cap="none" spc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1130301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Washington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2017/2019</a:t>
                      </a:r>
                      <a:r>
                        <a:rPr lang="en-US" sz="1600" baseline="0" dirty="0" smtClean="0">
                          <a:solidFill>
                            <a:srgbClr val="FFFF00"/>
                          </a:solidFill>
                        </a:rPr>
                        <a:t> </a:t>
                      </a:r>
                      <a:r>
                        <a:rPr lang="en-US" sz="1200" baseline="0" dirty="0" smtClean="0">
                          <a:solidFill>
                            <a:srgbClr val="FFFF00"/>
                          </a:solidFill>
                        </a:rPr>
                        <a:t>(premiums collected). Benefits issued in 2020.</a:t>
                      </a:r>
                      <a:endParaRPr lang="en-US" sz="12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uFillTx/>
                          <a:sym typeface="DIN Alternate"/>
                        </a:rPr>
                        <a:t>Employees (63%)/Employers (37%): 0.4 percent up to the social security cap of $127,200 for each employee </a:t>
                      </a:r>
                      <a:endParaRPr lang="en-US" sz="1600" b="0" i="0" u="none" strike="noStrike" cap="none" spc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DIN Alternate"/>
                        </a:rPr>
                        <a:t>No</a:t>
                      </a:r>
                      <a:endParaRPr lang="en-US" sz="1600" b="0" i="0" u="none" strike="noStrike" cap="none" spc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500766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District of Columbia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FF00"/>
                          </a:solidFill>
                        </a:rPr>
                        <a:t>2017/2020</a:t>
                      </a:r>
                      <a:endParaRPr lang="en-US" sz="1600" dirty="0">
                        <a:solidFill>
                          <a:srgbClr val="FFFF00"/>
                        </a:solidFill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DIN Alternate"/>
                        </a:rPr>
                        <a:t>Employer pays (0.62% of wages)</a:t>
                      </a:r>
                      <a:endParaRPr lang="en-US" sz="1600" b="0" i="0" u="none" strike="noStrike" cap="none" spc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0" i="0" u="none" strike="noStrike" cap="none" spc="0" baseline="0" dirty="0" smtClean="0">
                          <a:ln>
                            <a:noFill/>
                          </a:ln>
                          <a:solidFill>
                            <a:srgbClr val="FFFF00"/>
                          </a:solidFill>
                          <a:uFillTx/>
                          <a:latin typeface="+mn-lt"/>
                          <a:ea typeface="+mn-ea"/>
                          <a:cs typeface="+mn-cs"/>
                          <a:sym typeface="DIN Alternate"/>
                        </a:rPr>
                        <a:t>No</a:t>
                      </a:r>
                      <a:endParaRPr lang="en-US" sz="1600" b="0" i="0" u="none" strike="noStrike" cap="none" spc="0" baseline="0" dirty="0">
                        <a:ln>
                          <a:noFill/>
                        </a:ln>
                        <a:solidFill>
                          <a:srgbClr val="FFFF00"/>
                        </a:solidFill>
                        <a:uFillTx/>
                        <a:latin typeface="+mn-lt"/>
                        <a:ea typeface="+mn-ea"/>
                        <a:cs typeface="+mn-cs"/>
                        <a:sym typeface="DIN Alternate"/>
                      </a:endParaRPr>
                    </a:p>
                  </a:txBody>
                  <a:tcPr marL="45720" marR="45720" marT="22860" marB="2286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28611" y="6188305"/>
            <a:ext cx="10047249" cy="60529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25400" tIns="25400" rIns="25400" bIns="25400" numCol="1" spcCol="38100" rtlCol="0" anchor="ctr">
            <a:spAutoFit/>
          </a:bodyPr>
          <a:lstStyle/>
          <a:p>
            <a:r>
              <a:rPr lang="en-US" sz="900" dirty="0">
                <a:solidFill>
                  <a:schemeClr val="bg1"/>
                </a:solidFill>
              </a:rPr>
              <a:t>Sources: </a:t>
            </a:r>
          </a:p>
          <a:p>
            <a:r>
              <a:rPr lang="en-US" sz="900" dirty="0">
                <a:solidFill>
                  <a:schemeClr val="bg1"/>
                </a:solidFill>
                <a:hlinkClick r:id="rId2"/>
              </a:rPr>
              <a:t>http://www.nationalpartnership.org/research-library/work-family/paid-leave/state-paid-family-leave-laws.pdf</a:t>
            </a:r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  <a:hlinkClick r:id="rId3"/>
              </a:rPr>
              <a:t>https://www.ny.gov/programs/new-york-state-paid-family-leave</a:t>
            </a:r>
            <a:endParaRPr lang="en-US" sz="900" dirty="0">
              <a:solidFill>
                <a:schemeClr val="bg1"/>
              </a:solidFill>
            </a:endParaRPr>
          </a:p>
          <a:p>
            <a:r>
              <a:rPr lang="en-US" sz="900" dirty="0">
                <a:solidFill>
                  <a:schemeClr val="bg1"/>
                </a:solidFill>
                <a:hlinkClick r:id="rId4"/>
              </a:rPr>
              <a:t>https://esd.wa.gov/paid-family-medical-leave</a:t>
            </a:r>
            <a:endParaRPr lang="en-US" sz="1500" dirty="0">
              <a:solidFill>
                <a:schemeClr val="bg1"/>
              </a:solidFill>
              <a:sym typeface="Avenir Next Medium"/>
            </a:endParaRPr>
          </a:p>
        </p:txBody>
      </p:sp>
    </p:spTree>
    <p:extLst>
      <p:ext uri="{BB962C8B-B14F-4D97-AF65-F5344CB8AC3E}">
        <p14:creationId xmlns:p14="http://schemas.microsoft.com/office/powerpoint/2010/main" val="408060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-487680" y="2844317"/>
            <a:ext cx="12415520" cy="990529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000" dirty="0">
                <a:solidFill>
                  <a:srgbClr val="FFFF00"/>
                </a:solidFill>
              </a:rPr>
              <a:t>					</a:t>
            </a:r>
            <a:r>
              <a:rPr lang="en-US" sz="4000" dirty="0" smtClean="0">
                <a:solidFill>
                  <a:srgbClr val="FFFF00"/>
                </a:solidFill>
              </a:rPr>
              <a:t>Questions on ABF Module ?</a:t>
            </a:r>
            <a:endParaRPr lang="en-US" sz="40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23356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8868" y="2732806"/>
            <a:ext cx="9300117" cy="880190"/>
          </a:xfrm>
        </p:spPr>
        <p:txBody>
          <a:bodyPr>
            <a:noAutofit/>
          </a:bodyPr>
          <a:lstStyle/>
          <a:p>
            <a:pPr marL="0" lvl="1" indent="0" algn="ctr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V. Model Use and Dissemination Plan </a:t>
            </a:r>
            <a:endParaRPr lang="en-US" sz="40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5545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Use and Dissemination 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4"/>
            <a:ext cx="10676509" cy="4908279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Intended Use: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Population </a:t>
            </a:r>
            <a:r>
              <a:rPr lang="en-US" sz="2400" dirty="0" smtClean="0"/>
              <a:t>Analysis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Policy </a:t>
            </a:r>
            <a:r>
              <a:rPr lang="en-US" sz="2400" dirty="0"/>
              <a:t>Simulation 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Counterfactual </a:t>
            </a:r>
            <a:r>
              <a:rPr lang="en-US" sz="2400" dirty="0"/>
              <a:t>simulation  	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Sandbox Use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Other use?</a:t>
            </a:r>
            <a:endParaRPr lang="en-US" sz="2400" dirty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606442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</a:t>
            </a:r>
            <a:r>
              <a:rPr lang="en-US" dirty="0" smtClean="0">
                <a:solidFill>
                  <a:schemeClr val="tx1"/>
                </a:solidFill>
              </a:rPr>
              <a:t>Technical Work Group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9994" y="1684478"/>
            <a:ext cx="5963986" cy="360676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437" y="2384425"/>
            <a:ext cx="5062155" cy="390371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1338" y="4336281"/>
            <a:ext cx="5751443" cy="378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Use and Dissemination 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943906" y="1260308"/>
            <a:ext cx="10676509" cy="5209973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Dissemination Steps:</a:t>
            </a:r>
          </a:p>
          <a:p>
            <a:pPr marL="457200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b="1" dirty="0" smtClean="0">
                <a:solidFill>
                  <a:srgbClr val="53F562"/>
                </a:solidFill>
              </a:rPr>
              <a:t>STEP 1 </a:t>
            </a:r>
            <a:r>
              <a:rPr lang="en-US" sz="2400" dirty="0" smtClean="0"/>
              <a:t>Baseline measure of current use</a:t>
            </a:r>
          </a:p>
          <a:p>
            <a:pPr marL="57467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000" dirty="0">
                <a:sym typeface="Symbol" panose="05050102010706020507" pitchFamily="18" charset="2"/>
              </a:rPr>
              <a:t> </a:t>
            </a:r>
            <a:r>
              <a:rPr lang="en-US" sz="2000" dirty="0" smtClean="0">
                <a:solidFill>
                  <a:srgbClr val="53F562"/>
                </a:solidFill>
                <a:sym typeface="Symbol" panose="05050102010706020507" pitchFamily="18" charset="2"/>
              </a:rPr>
              <a:t>  </a:t>
            </a:r>
            <a:r>
              <a:rPr lang="en-US" sz="2000" dirty="0" smtClean="0"/>
              <a:t>Conduct Citations Search </a:t>
            </a:r>
          </a:p>
          <a:p>
            <a:pPr marL="57467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000" dirty="0">
                <a:solidFill>
                  <a:srgbClr val="53F562"/>
                </a:solidFill>
                <a:sym typeface="Symbol" panose="05050102010706020507" pitchFamily="18" charset="2"/>
              </a:rPr>
              <a:t> </a:t>
            </a:r>
            <a:r>
              <a:rPr lang="en-US" sz="2000" dirty="0" smtClean="0">
                <a:solidFill>
                  <a:srgbClr val="53F562"/>
                </a:solidFill>
                <a:sym typeface="Symbol" panose="05050102010706020507" pitchFamily="18" charset="2"/>
              </a:rPr>
              <a:t>  </a:t>
            </a:r>
            <a:r>
              <a:rPr lang="en-US" sz="2000" dirty="0">
                <a:sym typeface="Symbol" panose="05050102010706020507" pitchFamily="18" charset="2"/>
              </a:rPr>
              <a:t>B</a:t>
            </a:r>
            <a:r>
              <a:rPr lang="en-US" sz="2000" dirty="0" smtClean="0"/>
              <a:t>uild web-scraper : targeted websites to see who is using the   model, posting links to it, or publishing reports, commentaries, or blogs </a:t>
            </a:r>
          </a:p>
          <a:p>
            <a:pPr marL="57467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000" dirty="0" smtClean="0">
                <a:solidFill>
                  <a:srgbClr val="53F562"/>
                </a:solidFill>
                <a:sym typeface="Symbol" panose="05050102010706020507" pitchFamily="18" charset="2"/>
              </a:rPr>
              <a:t>   </a:t>
            </a:r>
            <a:r>
              <a:rPr lang="en-US" sz="2000" dirty="0" smtClean="0"/>
              <a:t>Conduct Google Trends Search: who is searching for worker leave model or IWPR model.</a:t>
            </a:r>
          </a:p>
          <a:p>
            <a:pPr marL="57467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000" dirty="0" smtClean="0">
                <a:solidFill>
                  <a:srgbClr val="53F562"/>
                </a:solidFill>
                <a:sym typeface="Symbol" panose="05050102010706020507" pitchFamily="18" charset="2"/>
              </a:rPr>
              <a:t>   </a:t>
            </a:r>
            <a:r>
              <a:rPr lang="en-US" sz="2000" dirty="0" smtClean="0"/>
              <a:t>Examine Social Media data: using API (Twitter, tec..), see who is mentioning</a:t>
            </a:r>
          </a:p>
          <a:p>
            <a:pPr marL="457200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b="1" dirty="0" smtClean="0">
                <a:solidFill>
                  <a:srgbClr val="53F562"/>
                </a:solidFill>
              </a:rPr>
              <a:t>STEP 2  </a:t>
            </a:r>
            <a:r>
              <a:rPr lang="en-US" sz="2400" dirty="0" smtClean="0"/>
              <a:t>Use Findings in STEP 1  to design dissemination plan</a:t>
            </a:r>
          </a:p>
          <a:p>
            <a:pPr marL="457200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b="1" dirty="0">
                <a:solidFill>
                  <a:srgbClr val="53F562"/>
                </a:solidFill>
              </a:rPr>
              <a:t>STEP </a:t>
            </a:r>
            <a:r>
              <a:rPr lang="en-US" sz="2400" b="1" dirty="0" smtClean="0">
                <a:solidFill>
                  <a:srgbClr val="53F562"/>
                </a:solidFill>
              </a:rPr>
              <a:t>3  </a:t>
            </a:r>
            <a:r>
              <a:rPr lang="en-US" sz="2400" dirty="0" smtClean="0"/>
              <a:t>Repeat STEP 1 after appropriate time has elapsed</a:t>
            </a:r>
            <a:endParaRPr lang="en-US" sz="2400" dirty="0"/>
          </a:p>
          <a:p>
            <a:pPr marL="457200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400" dirty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163154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998021" cy="1400530"/>
          </a:xfrm>
        </p:spPr>
        <p:txBody>
          <a:bodyPr/>
          <a:lstStyle/>
          <a:p>
            <a:r>
              <a:rPr lang="en-US" sz="3600" b="1" dirty="0" smtClean="0">
                <a:solidFill>
                  <a:srgbClr val="FFFF00"/>
                </a:solidFill>
              </a:rPr>
              <a:t>TWG Questions </a:t>
            </a:r>
            <a:r>
              <a:rPr lang="en-US" sz="3600" dirty="0" smtClean="0"/>
              <a:t>Model Use and Dissemination </a:t>
            </a:r>
            <a:endParaRPr lang="en-US" sz="3600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1061136" y="1436154"/>
            <a:ext cx="10676509" cy="5209973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Model Use </a:t>
            </a:r>
          </a:p>
          <a:p>
            <a:pPr marL="80327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dirty="0" smtClean="0"/>
              <a:t>	</a:t>
            </a:r>
            <a:r>
              <a:rPr lang="en-US" sz="2400" dirty="0" smtClean="0">
                <a:solidFill>
                  <a:srgbClr val="53F562"/>
                </a:solidFill>
                <a:sym typeface="Symbol" panose="05050102010706020507" pitchFamily="18" charset="2"/>
              </a:rPr>
              <a:t>  </a:t>
            </a:r>
            <a:r>
              <a:rPr lang="en-US" sz="2400" dirty="0" smtClean="0">
                <a:sym typeface="Symbol" panose="05050102010706020507" pitchFamily="18" charset="2"/>
              </a:rPr>
              <a:t>Have you built or used similar tools for public release?</a:t>
            </a:r>
          </a:p>
          <a:p>
            <a:pPr marL="80327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dirty="0" smtClean="0">
                <a:solidFill>
                  <a:srgbClr val="53F562"/>
                </a:solidFill>
                <a:sym typeface="Symbol" panose="05050102010706020507" pitchFamily="18" charset="2"/>
              </a:rPr>
              <a:t>   </a:t>
            </a:r>
            <a:r>
              <a:rPr lang="en-US" sz="2400" dirty="0" smtClean="0"/>
              <a:t>Do </a:t>
            </a:r>
            <a:r>
              <a:rPr lang="en-US" sz="2400" dirty="0"/>
              <a:t>you have thoughts on how this model can be most useful ?</a:t>
            </a:r>
          </a:p>
          <a:p>
            <a:pPr marL="457200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400" b="1" dirty="0" smtClean="0">
              <a:solidFill>
                <a:srgbClr val="53F562"/>
              </a:solidFill>
            </a:endParaRPr>
          </a:p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 smtClean="0">
                <a:solidFill>
                  <a:srgbClr val="FFFF00"/>
                </a:solidFill>
              </a:rPr>
              <a:t>Dissemination Strategy </a:t>
            </a:r>
            <a:endParaRPr lang="en-US" sz="2800" b="1" dirty="0">
              <a:solidFill>
                <a:srgbClr val="FFFF00"/>
              </a:solidFill>
            </a:endParaRPr>
          </a:p>
          <a:p>
            <a:pPr marL="80327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53F562"/>
                </a:solidFill>
                <a:sym typeface="Symbol" panose="05050102010706020507" pitchFamily="18" charset="2"/>
              </a:rPr>
              <a:t>  </a:t>
            </a:r>
            <a:r>
              <a:rPr lang="en-US" sz="2400" dirty="0" smtClean="0">
                <a:sym typeface="Symbol" panose="05050102010706020507" pitchFamily="18" charset="2"/>
              </a:rPr>
              <a:t>Have you built and disseminated similar models ?</a:t>
            </a:r>
          </a:p>
          <a:p>
            <a:pPr marL="80327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400" dirty="0"/>
              <a:t>	</a:t>
            </a:r>
            <a:r>
              <a:rPr lang="en-US" sz="2400" dirty="0">
                <a:solidFill>
                  <a:srgbClr val="53F562"/>
                </a:solidFill>
                <a:sym typeface="Symbol" panose="05050102010706020507" pitchFamily="18" charset="2"/>
              </a:rPr>
              <a:t>  </a:t>
            </a:r>
            <a:r>
              <a:rPr lang="en-US" sz="2400" dirty="0" smtClean="0">
                <a:sym typeface="Symbol" panose="05050102010706020507" pitchFamily="18" charset="2"/>
              </a:rPr>
              <a:t>Could you share some experience ?</a:t>
            </a:r>
            <a:endParaRPr lang="en-US" sz="2400" dirty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582829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396" y="3081218"/>
            <a:ext cx="6831733" cy="1883801"/>
          </a:xfrm>
        </p:spPr>
        <p:txBody>
          <a:bodyPr>
            <a:noAutofit/>
          </a:bodyPr>
          <a:lstStyle/>
          <a:p>
            <a:pPr marL="643372" lvl="1" indent="0" algn="ctr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VI.  Discussion</a:t>
            </a:r>
            <a:endParaRPr lang="en-US" sz="40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116008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TWG Members Input Requested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1864" y="1993221"/>
            <a:ext cx="10192216" cy="4027944"/>
          </a:xfrm>
        </p:spPr>
        <p:txBody>
          <a:bodyPr>
            <a:noAutofit/>
          </a:bodyPr>
          <a:lstStyle/>
          <a:p>
            <a:pPr marL="969963" lvl="3" indent="-67945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Have we missed any key issues ?</a:t>
            </a:r>
          </a:p>
          <a:p>
            <a:pPr marL="969963" lvl="3" indent="-67945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Have we missed any </a:t>
            </a:r>
            <a:r>
              <a:rPr lang="en-US" sz="2400" dirty="0" smtClean="0"/>
              <a:t>alternative simulation methods ?</a:t>
            </a:r>
          </a:p>
          <a:p>
            <a:pPr marL="969963" lvl="3" indent="-67945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Do you have thoughts on weighting scheme?</a:t>
            </a:r>
          </a:p>
          <a:p>
            <a:pPr marL="969963" lvl="3" indent="-67945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Do </a:t>
            </a:r>
            <a:r>
              <a:rPr lang="en-US" sz="2400" dirty="0"/>
              <a:t>you have thoughts on the ABF Module ?</a:t>
            </a:r>
          </a:p>
          <a:p>
            <a:pPr marL="969963" lvl="3" indent="-679450">
              <a:spcBef>
                <a:spcPts val="844"/>
              </a:spcBef>
              <a:spcAft>
                <a:spcPts val="844"/>
              </a:spcAft>
            </a:pPr>
            <a:r>
              <a:rPr lang="en-US" sz="2400" dirty="0" smtClean="0"/>
              <a:t>Do you have thoughts on validation approach?</a:t>
            </a:r>
          </a:p>
          <a:p>
            <a:pPr marL="969963" lvl="3" indent="-679450">
              <a:spcBef>
                <a:spcPts val="844"/>
              </a:spcBef>
              <a:spcAft>
                <a:spcPts val="844"/>
              </a:spcAft>
            </a:pPr>
            <a:r>
              <a:rPr lang="en-US" sz="2400" dirty="0"/>
              <a:t>Do you have </a:t>
            </a:r>
            <a:r>
              <a:rPr lang="en-US" sz="2400" dirty="0" smtClean="0"/>
              <a:t>comments on Use  &amp; Dissemination Plan ? </a:t>
            </a:r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  <a:p>
            <a:pPr marL="1957387" lvl="3" indent="-457200">
              <a:spcBef>
                <a:spcPts val="844"/>
              </a:spcBef>
              <a:spcAft>
                <a:spcPts val="844"/>
              </a:spcAft>
            </a:pP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2161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10449352" cy="1400530"/>
          </a:xfrm>
        </p:spPr>
        <p:txBody>
          <a:bodyPr/>
          <a:lstStyle/>
          <a:p>
            <a:r>
              <a:rPr lang="en-US" dirty="0" smtClean="0"/>
              <a:t>TWG Input Requested for ABF Module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59429" y="1853248"/>
            <a:ext cx="10130060" cy="4195481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rgbClr val="FFFF00"/>
                </a:solidFill>
              </a:rPr>
              <a:t>Practicality of the Administrative costs component</a:t>
            </a:r>
          </a:p>
          <a:p>
            <a:pPr lvl="1"/>
            <a:r>
              <a:rPr lang="en-US" sz="2400" dirty="0" smtClean="0"/>
              <a:t>Large input requirements for estimating administrative costs for the user.  Is this an issue? </a:t>
            </a:r>
          </a:p>
          <a:p>
            <a:pPr lvl="1"/>
            <a:r>
              <a:rPr lang="en-US" sz="2400" dirty="0" smtClean="0"/>
              <a:t>Substitutable with Excel ? </a:t>
            </a:r>
          </a:p>
          <a:p>
            <a:pPr lvl="1"/>
            <a:r>
              <a:rPr lang="en-US" sz="2400" dirty="0" smtClean="0"/>
              <a:t>Any suggestions to make this module more useful?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Simulation of payroll taxes</a:t>
            </a:r>
          </a:p>
          <a:p>
            <a:pPr lvl="1"/>
            <a:r>
              <a:rPr lang="en-US" sz="2400" dirty="0" smtClean="0"/>
              <a:t>Are there other applicable datasets ?</a:t>
            </a:r>
          </a:p>
          <a:p>
            <a:pPr lvl="1"/>
            <a:r>
              <a:rPr lang="en-US" sz="2400" dirty="0" smtClean="0"/>
              <a:t>Any </a:t>
            </a:r>
            <a:r>
              <a:rPr lang="en-US" sz="2400" dirty="0"/>
              <a:t>r</a:t>
            </a:r>
            <a:r>
              <a:rPr lang="en-US" sz="2400" dirty="0" smtClean="0"/>
              <a:t>ecommendation on other simulation exercises?</a:t>
            </a:r>
          </a:p>
          <a:p>
            <a:r>
              <a:rPr lang="en-US" sz="2400" dirty="0" smtClean="0">
                <a:solidFill>
                  <a:srgbClr val="FFFF00"/>
                </a:solidFill>
              </a:rPr>
              <a:t>Inputs or suggestions on additional useful features</a:t>
            </a:r>
          </a:p>
          <a:p>
            <a:endParaRPr lang="en-US" sz="2400" dirty="0" smtClean="0"/>
          </a:p>
          <a:p>
            <a:pPr lv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59795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28396" y="3081218"/>
            <a:ext cx="6831733" cy="1883801"/>
          </a:xfrm>
        </p:spPr>
        <p:txBody>
          <a:bodyPr>
            <a:noAutofit/>
          </a:bodyPr>
          <a:lstStyle/>
          <a:p>
            <a:pPr marL="643372" lvl="1" indent="0" algn="ctr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000" dirty="0" smtClean="0">
                <a:solidFill>
                  <a:srgbClr val="FFFF00"/>
                </a:solidFill>
              </a:rPr>
              <a:t>Final Thoughts</a:t>
            </a:r>
            <a:endParaRPr lang="en-US" sz="40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98896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Cell Mean (CM)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Key Concept: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FMLA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Partition according to similar characteristics.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ACS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Partition in a similar manner.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Leave taking behavior for ACS estimated by mean of corresponding group in FMLA.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2246769"/>
              </a:xfrm>
              <a:prstGeom prst="rect">
                <a:avLst/>
              </a:prstGeom>
              <a:blipFill rotWithShape="0">
                <a:blip r:embed="rId2"/>
                <a:stretch>
                  <a:fillRect l="-1188" t="-2710"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3850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Cell Mean (CM)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1DCC5B46-18BF-42B7-B4D6-9400DB5021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5179" y="3464122"/>
          <a:ext cx="10480384" cy="30688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7950">
                  <a:extLst>
                    <a:ext uri="{9D8B030D-6E8A-4147-A177-3AD203B41FA5}">
                      <a16:colId xmlns="" xmlns:a16="http://schemas.microsoft.com/office/drawing/2014/main" val="2655866717"/>
                    </a:ext>
                  </a:extLst>
                </a:gridCol>
                <a:gridCol w="1186379">
                  <a:extLst>
                    <a:ext uri="{9D8B030D-6E8A-4147-A177-3AD203B41FA5}">
                      <a16:colId xmlns="" xmlns:a16="http://schemas.microsoft.com/office/drawing/2014/main" val="3008818214"/>
                    </a:ext>
                  </a:extLst>
                </a:gridCol>
                <a:gridCol w="1184283">
                  <a:extLst>
                    <a:ext uri="{9D8B030D-6E8A-4147-A177-3AD203B41FA5}">
                      <a16:colId xmlns="" xmlns:a16="http://schemas.microsoft.com/office/drawing/2014/main" val="4215499842"/>
                    </a:ext>
                  </a:extLst>
                </a:gridCol>
                <a:gridCol w="1280703">
                  <a:extLst>
                    <a:ext uri="{9D8B030D-6E8A-4147-A177-3AD203B41FA5}">
                      <a16:colId xmlns="" xmlns:a16="http://schemas.microsoft.com/office/drawing/2014/main" val="1165165392"/>
                    </a:ext>
                  </a:extLst>
                </a:gridCol>
                <a:gridCol w="1280703">
                  <a:extLst>
                    <a:ext uri="{9D8B030D-6E8A-4147-A177-3AD203B41FA5}">
                      <a16:colId xmlns="" xmlns:a16="http://schemas.microsoft.com/office/drawing/2014/main" val="2023953016"/>
                    </a:ext>
                  </a:extLst>
                </a:gridCol>
                <a:gridCol w="880353">
                  <a:extLst>
                    <a:ext uri="{9D8B030D-6E8A-4147-A177-3AD203B41FA5}">
                      <a16:colId xmlns="" xmlns:a16="http://schemas.microsoft.com/office/drawing/2014/main" val="1288423487"/>
                    </a:ext>
                  </a:extLst>
                </a:gridCol>
                <a:gridCol w="1381314">
                  <a:extLst>
                    <a:ext uri="{9D8B030D-6E8A-4147-A177-3AD203B41FA5}">
                      <a16:colId xmlns="" xmlns:a16="http://schemas.microsoft.com/office/drawing/2014/main" val="2864318809"/>
                    </a:ext>
                  </a:extLst>
                </a:gridCol>
                <a:gridCol w="1081576">
                  <a:extLst>
                    <a:ext uri="{9D8B030D-6E8A-4147-A177-3AD203B41FA5}">
                      <a16:colId xmlns="" xmlns:a16="http://schemas.microsoft.com/office/drawing/2014/main" val="583294548"/>
                    </a:ext>
                  </a:extLst>
                </a:gridCol>
                <a:gridCol w="1377123">
                  <a:extLst>
                    <a:ext uri="{9D8B030D-6E8A-4147-A177-3AD203B41FA5}">
                      <a16:colId xmlns="" xmlns:a16="http://schemas.microsoft.com/office/drawing/2014/main" val="772857089"/>
                    </a:ext>
                  </a:extLst>
                </a:gridCol>
              </a:tblGrid>
              <a:tr h="4464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Leave Characteristics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257" marR="80257" marT="40129" marB="40129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Auxiliary Data (Z)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257" marR="80257" marT="40129" marB="40129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96687223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Cell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Individual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Survey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Duration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Education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Experience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16725853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18903386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6616795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0751385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69983290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32169674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683486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00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5239903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36106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7457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Cell Mean (CM)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1DCC5B46-18BF-42B7-B4D6-9400DB50213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15179" y="3464122"/>
          <a:ext cx="10480384" cy="3068881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7950">
                  <a:extLst>
                    <a:ext uri="{9D8B030D-6E8A-4147-A177-3AD203B41FA5}">
                      <a16:colId xmlns="" xmlns:a16="http://schemas.microsoft.com/office/drawing/2014/main" val="2655866717"/>
                    </a:ext>
                  </a:extLst>
                </a:gridCol>
                <a:gridCol w="1186379">
                  <a:extLst>
                    <a:ext uri="{9D8B030D-6E8A-4147-A177-3AD203B41FA5}">
                      <a16:colId xmlns="" xmlns:a16="http://schemas.microsoft.com/office/drawing/2014/main" val="3008818214"/>
                    </a:ext>
                  </a:extLst>
                </a:gridCol>
                <a:gridCol w="1184283">
                  <a:extLst>
                    <a:ext uri="{9D8B030D-6E8A-4147-A177-3AD203B41FA5}">
                      <a16:colId xmlns="" xmlns:a16="http://schemas.microsoft.com/office/drawing/2014/main" val="4215499842"/>
                    </a:ext>
                  </a:extLst>
                </a:gridCol>
                <a:gridCol w="1280703">
                  <a:extLst>
                    <a:ext uri="{9D8B030D-6E8A-4147-A177-3AD203B41FA5}">
                      <a16:colId xmlns="" xmlns:a16="http://schemas.microsoft.com/office/drawing/2014/main" val="1165165392"/>
                    </a:ext>
                  </a:extLst>
                </a:gridCol>
                <a:gridCol w="1280703">
                  <a:extLst>
                    <a:ext uri="{9D8B030D-6E8A-4147-A177-3AD203B41FA5}">
                      <a16:colId xmlns="" xmlns:a16="http://schemas.microsoft.com/office/drawing/2014/main" val="2023953016"/>
                    </a:ext>
                  </a:extLst>
                </a:gridCol>
                <a:gridCol w="880353">
                  <a:extLst>
                    <a:ext uri="{9D8B030D-6E8A-4147-A177-3AD203B41FA5}">
                      <a16:colId xmlns="" xmlns:a16="http://schemas.microsoft.com/office/drawing/2014/main" val="1288423487"/>
                    </a:ext>
                  </a:extLst>
                </a:gridCol>
                <a:gridCol w="1381314">
                  <a:extLst>
                    <a:ext uri="{9D8B030D-6E8A-4147-A177-3AD203B41FA5}">
                      <a16:colId xmlns="" xmlns:a16="http://schemas.microsoft.com/office/drawing/2014/main" val="2864318809"/>
                    </a:ext>
                  </a:extLst>
                </a:gridCol>
                <a:gridCol w="1081576">
                  <a:extLst>
                    <a:ext uri="{9D8B030D-6E8A-4147-A177-3AD203B41FA5}">
                      <a16:colId xmlns="" xmlns:a16="http://schemas.microsoft.com/office/drawing/2014/main" val="583294548"/>
                    </a:ext>
                  </a:extLst>
                </a:gridCol>
                <a:gridCol w="1377123">
                  <a:extLst>
                    <a:ext uri="{9D8B030D-6E8A-4147-A177-3AD203B41FA5}">
                      <a16:colId xmlns="" xmlns:a16="http://schemas.microsoft.com/office/drawing/2014/main" val="772857089"/>
                    </a:ext>
                  </a:extLst>
                </a:gridCol>
              </a:tblGrid>
              <a:tr h="44641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Leave Characteristics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257" marR="80257" marT="40129" marB="40129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Auxiliary Data (Z)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257" marR="80257" marT="40129" marB="40129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296687223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Cell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Individual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Survey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Duration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Education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Experience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016725853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218903386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96616795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0751385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269983290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732169674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FFFF"/>
                          </a:solidFill>
                          <a:effectLst/>
                        </a:rPr>
                        <a:t>4</a:t>
                      </a:r>
                      <a:endParaRPr lang="en-US" sz="1600" b="1" dirty="0">
                        <a:solidFill>
                          <a:srgbClr val="00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FFFF"/>
                          </a:solidFill>
                          <a:effectLst/>
                        </a:rPr>
                        <a:t>13.5</a:t>
                      </a:r>
                      <a:endParaRPr lang="en-US" sz="1600" b="1" dirty="0">
                        <a:solidFill>
                          <a:srgbClr val="00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36834867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FFFF"/>
                          </a:solidFill>
                          <a:effectLst/>
                        </a:rPr>
                        <a:t>4</a:t>
                      </a:r>
                      <a:endParaRPr lang="en-US" sz="1600" b="1" dirty="0">
                        <a:solidFill>
                          <a:srgbClr val="00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00FFFF"/>
                          </a:solidFill>
                          <a:effectLst/>
                        </a:rPr>
                        <a:t>13.5</a:t>
                      </a:r>
                      <a:endParaRPr lang="en-US" sz="1600" b="1" dirty="0">
                        <a:solidFill>
                          <a:srgbClr val="00FFFF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105239903"/>
                  </a:ext>
                </a:extLst>
              </a:tr>
              <a:tr h="29138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332" marR="80332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73610691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67DD432-34CA-41EA-9AA0-DC34D1A81F19}"/>
              </a:ext>
            </a:extLst>
          </p:cNvPr>
          <p:cNvGrpSpPr/>
          <p:nvPr/>
        </p:nvGrpSpPr>
        <p:grpSpPr>
          <a:xfrm>
            <a:off x="1015179" y="4505900"/>
            <a:ext cx="10480385" cy="1696595"/>
            <a:chOff x="31750" y="0"/>
            <a:chExt cx="6000750" cy="1028700"/>
          </a:xfrm>
        </p:grpSpPr>
        <p:sp>
          <p:nvSpPr>
            <p:cNvPr id="12" name="Rounded Rectangle 1">
              <a:extLst>
                <a:ext uri="{FF2B5EF4-FFF2-40B4-BE49-F238E27FC236}">
                  <a16:creationId xmlns="" xmlns:a16="http://schemas.microsoft.com/office/drawing/2014/main" id="{7A48D786-5675-4B91-BC94-DC5EBF185406}"/>
                </a:ext>
              </a:extLst>
            </p:cNvPr>
            <p:cNvSpPr/>
            <p:nvPr/>
          </p:nvSpPr>
          <p:spPr>
            <a:xfrm>
              <a:off x="31750" y="0"/>
              <a:ext cx="6000750" cy="349250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Rounded Rectangle 2">
              <a:extLst>
                <a:ext uri="{FF2B5EF4-FFF2-40B4-BE49-F238E27FC236}">
                  <a16:creationId xmlns="" xmlns:a16="http://schemas.microsoft.com/office/drawing/2014/main" id="{326FD3A3-57B2-48A4-B29F-7FCD4B4A6A59}"/>
                </a:ext>
              </a:extLst>
            </p:cNvPr>
            <p:cNvSpPr/>
            <p:nvPr/>
          </p:nvSpPr>
          <p:spPr>
            <a:xfrm>
              <a:off x="31750" y="673100"/>
              <a:ext cx="6000750" cy="355600"/>
            </a:xfrm>
            <a:prstGeom prst="roundRect">
              <a:avLst/>
            </a:prstGeom>
            <a:noFill/>
            <a:ln w="444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4" name="Elbow Connector 3">
              <a:extLst>
                <a:ext uri="{FF2B5EF4-FFF2-40B4-BE49-F238E27FC236}">
                  <a16:creationId xmlns="" xmlns:a16="http://schemas.microsoft.com/office/drawing/2014/main" id="{511BC138-5968-4A9E-8FAF-CE93CB71D701}"/>
                </a:ext>
              </a:extLst>
            </p:cNvPr>
            <p:cNvCxnSpPr>
              <a:stCxn id="12" idx="1"/>
              <a:endCxn id="13" idx="1"/>
            </p:cNvCxnSpPr>
            <p:nvPr/>
          </p:nvCxnSpPr>
          <p:spPr>
            <a:xfrm rot="10800000" flipV="1">
              <a:off x="31750" y="174624"/>
              <a:ext cx="12700" cy="676275"/>
            </a:xfrm>
            <a:prstGeom prst="bentConnector3">
              <a:avLst>
                <a:gd name="adj1" fmla="val 1800000"/>
              </a:avLst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19043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8414348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Cell Mean (CM)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for continuous variables to be imputed.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fast.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Minimal computational requirements.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>
                <a:solidFill>
                  <a:srgbClr val="66FF33"/>
                </a:solidFill>
              </a:rPr>
              <a:t>Disadvantages: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Attenuation effect.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Imposed independence.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Imposed dependence.</a:t>
            </a:r>
          </a:p>
        </p:txBody>
      </p:sp>
    </p:spTree>
    <p:extLst>
      <p:ext uri="{BB962C8B-B14F-4D97-AF65-F5344CB8AC3E}">
        <p14:creationId xmlns:p14="http://schemas.microsoft.com/office/powerpoint/2010/main" val="150286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76828" y="782873"/>
            <a:ext cx="12877800" cy="140053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               </a:t>
            </a:r>
            <a:r>
              <a:rPr lang="en-US" dirty="0" smtClean="0">
                <a:solidFill>
                  <a:schemeClr val="tx1"/>
                </a:solidFill>
              </a:rPr>
              <a:t>IMPAQ Team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91705" y="8519700"/>
            <a:ext cx="4421553" cy="4488043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979311" y="1913515"/>
            <a:ext cx="11883447" cy="2388190"/>
            <a:chOff x="1354671" y="2193834"/>
            <a:chExt cx="11883447" cy="2388190"/>
          </a:xfrm>
        </p:grpSpPr>
        <p:grpSp>
          <p:nvGrpSpPr>
            <p:cNvPr id="3" name="Group 2"/>
            <p:cNvGrpSpPr/>
            <p:nvPr/>
          </p:nvGrpSpPr>
          <p:grpSpPr>
            <a:xfrm>
              <a:off x="1354671" y="2193834"/>
              <a:ext cx="11883447" cy="2365412"/>
              <a:chOff x="1326096" y="2193834"/>
              <a:chExt cx="11883447" cy="2365412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1326096" y="2193834"/>
                <a:ext cx="11883447" cy="2365412"/>
                <a:chOff x="1212447" y="2413992"/>
                <a:chExt cx="11883447" cy="2365412"/>
              </a:xfrm>
            </p:grpSpPr>
            <p:sp>
              <p:nvSpPr>
                <p:cNvPr id="15" name="Rectangle 14"/>
                <p:cNvSpPr/>
                <p:nvPr/>
              </p:nvSpPr>
              <p:spPr>
                <a:xfrm>
                  <a:off x="6508827" y="3031529"/>
                  <a:ext cx="658706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57150" indent="-57150" defTabSz="174625">
                    <a:lnSpc>
                      <a:spcPct val="100000"/>
                    </a:lnSpc>
                    <a:buNone/>
                  </a:pPr>
                  <a:r>
                    <a:rPr lang="en-US" sz="2000" b="1" dirty="0">
                      <a:solidFill>
                        <a:srgbClr val="53F562"/>
                      </a:solidFill>
                      <a:latin typeface="Garamond" pitchFamily="18" charset="0"/>
                      <a:sym typeface="Symbol" panose="05050102010706020507" pitchFamily="18" charset="2"/>
                    </a:rPr>
                    <a:t> </a:t>
                  </a:r>
                  <a:r>
                    <a:rPr lang="en-US" sz="2000" b="1" dirty="0" smtClean="0">
                      <a:solidFill>
                        <a:srgbClr val="53F562"/>
                      </a:solidFill>
                      <a:latin typeface="Garamond" pitchFamily="18" charset="0"/>
                      <a:sym typeface="Symbol" panose="05050102010706020507" pitchFamily="18" charset="2"/>
                    </a:rPr>
                    <a:t>      </a:t>
                  </a:r>
                  <a:r>
                    <a:rPr lang="en-US" sz="2000" b="1" dirty="0" smtClean="0">
                      <a:solidFill>
                        <a:srgbClr val="FFFF00"/>
                      </a:solidFill>
                      <a:latin typeface="Garamond" pitchFamily="18" charset="0"/>
                    </a:rPr>
                    <a:t>Jessica Smith, MPP   </a:t>
                  </a:r>
                  <a:r>
                    <a:rPr lang="en-US" sz="2000" i="1" dirty="0" smtClean="0">
                      <a:latin typeface="Garamond" pitchFamily="18" charset="0"/>
                    </a:rPr>
                    <a:t>Research Associate</a:t>
                  </a:r>
                  <a:r>
                    <a:rPr lang="en-US" sz="2000" b="1" dirty="0" smtClean="0">
                      <a:solidFill>
                        <a:srgbClr val="FFFF00"/>
                      </a:solidFill>
                      <a:latin typeface="Garamond" pitchFamily="18" charset="0"/>
                    </a:rPr>
                    <a:t>   </a:t>
                  </a:r>
                  <a:endParaRPr lang="en-US" sz="2000" i="1" dirty="0">
                    <a:solidFill>
                      <a:srgbClr val="FFC000"/>
                    </a:solidFill>
                    <a:latin typeface="Garamond" pitchFamily="18" charset="0"/>
                  </a:endParaRPr>
                </a:p>
              </p:txBody>
            </p:sp>
            <p:sp>
              <p:nvSpPr>
                <p:cNvPr id="16" name="Rectangle 15"/>
                <p:cNvSpPr/>
                <p:nvPr/>
              </p:nvSpPr>
              <p:spPr>
                <a:xfrm>
                  <a:off x="6508827" y="3715197"/>
                  <a:ext cx="658706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57150" indent="-57150" defTabSz="174625">
                    <a:lnSpc>
                      <a:spcPct val="100000"/>
                    </a:lnSpc>
                    <a:buNone/>
                  </a:pPr>
                  <a:r>
                    <a:rPr lang="en-US" sz="2000" b="1" dirty="0" smtClean="0">
                      <a:solidFill>
                        <a:srgbClr val="53F562"/>
                      </a:solidFill>
                      <a:latin typeface="Garamond" pitchFamily="18" charset="0"/>
                      <a:sym typeface="Symbol" panose="05050102010706020507" pitchFamily="18" charset="2"/>
                    </a:rPr>
                    <a:t>       </a:t>
                  </a:r>
                  <a:r>
                    <a:rPr lang="en-US" sz="2000" b="1" dirty="0" smtClean="0">
                      <a:solidFill>
                        <a:srgbClr val="FFFF00"/>
                      </a:solidFill>
                      <a:latin typeface="Garamond" pitchFamily="18" charset="0"/>
                    </a:rPr>
                    <a:t>Mike Trinh, MS       </a:t>
                  </a:r>
                  <a:r>
                    <a:rPr lang="en-US" sz="2000" i="1" dirty="0" smtClean="0">
                      <a:latin typeface="Garamond" pitchFamily="18" charset="0"/>
                    </a:rPr>
                    <a:t>Data Scientist</a:t>
                  </a:r>
                  <a:r>
                    <a:rPr lang="en-US" sz="2000" b="1" dirty="0" smtClean="0">
                      <a:solidFill>
                        <a:srgbClr val="FFFF00"/>
                      </a:solidFill>
                      <a:latin typeface="Garamond" pitchFamily="18" charset="0"/>
                    </a:rPr>
                    <a:t>   </a:t>
                  </a:r>
                  <a:endParaRPr lang="en-US" sz="2000" i="1" dirty="0">
                    <a:solidFill>
                      <a:srgbClr val="FFC000"/>
                    </a:solidFill>
                    <a:latin typeface="Garamond" pitchFamily="18" charset="0"/>
                  </a:endParaRPr>
                </a:p>
              </p:txBody>
            </p:sp>
            <p:sp>
              <p:nvSpPr>
                <p:cNvPr id="17" name="Rectangle 16"/>
                <p:cNvSpPr/>
                <p:nvPr/>
              </p:nvSpPr>
              <p:spPr>
                <a:xfrm>
                  <a:off x="6508827" y="4318211"/>
                  <a:ext cx="6587067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57150" indent="-57150" defTabSz="174625">
                    <a:lnSpc>
                      <a:spcPct val="100000"/>
                    </a:lnSpc>
                    <a:buNone/>
                  </a:pPr>
                  <a:r>
                    <a:rPr lang="en-US" sz="2000" b="1" dirty="0">
                      <a:solidFill>
                        <a:srgbClr val="53F562"/>
                      </a:solidFill>
                      <a:latin typeface="Garamond" pitchFamily="18" charset="0"/>
                      <a:sym typeface="Symbol" panose="05050102010706020507" pitchFamily="18" charset="2"/>
                    </a:rPr>
                    <a:t> </a:t>
                  </a:r>
                  <a:r>
                    <a:rPr lang="en-US" sz="2000" b="1" dirty="0" smtClean="0">
                      <a:solidFill>
                        <a:srgbClr val="53F562"/>
                      </a:solidFill>
                      <a:latin typeface="Garamond" pitchFamily="18" charset="0"/>
                      <a:sym typeface="Symbol" panose="05050102010706020507" pitchFamily="18" charset="2"/>
                    </a:rPr>
                    <a:t>      </a:t>
                  </a:r>
                  <a:r>
                    <a:rPr lang="en-US" sz="2000" b="1" dirty="0" smtClean="0">
                      <a:solidFill>
                        <a:srgbClr val="FFFF00"/>
                      </a:solidFill>
                      <a:latin typeface="Garamond" pitchFamily="18" charset="0"/>
                    </a:rPr>
                    <a:t>Chris Li Zhang	, PhD   </a:t>
                  </a:r>
                  <a:r>
                    <a:rPr lang="en-US" sz="2000" i="1" dirty="0" smtClean="0">
                      <a:latin typeface="Garamond" pitchFamily="18" charset="0"/>
                    </a:rPr>
                    <a:t>Research Associate</a:t>
                  </a:r>
                  <a:endParaRPr lang="en-US" sz="2000" i="1" dirty="0">
                    <a:solidFill>
                      <a:srgbClr val="FFC000"/>
                    </a:solidFill>
                    <a:latin typeface="Garamond" pitchFamily="18" charset="0"/>
                  </a:endParaRPr>
                </a:p>
              </p:txBody>
            </p:sp>
            <p:grpSp>
              <p:nvGrpSpPr>
                <p:cNvPr id="31" name="Group 30"/>
                <p:cNvGrpSpPr/>
                <p:nvPr/>
              </p:nvGrpSpPr>
              <p:grpSpPr>
                <a:xfrm>
                  <a:off x="1212447" y="2413992"/>
                  <a:ext cx="11883446" cy="1750593"/>
                  <a:chOff x="2370687" y="1916152"/>
                  <a:chExt cx="11883446" cy="1750593"/>
                </a:xfrm>
              </p:grpSpPr>
              <p:sp>
                <p:nvSpPr>
                  <p:cNvPr id="10" name="Rectangle 9"/>
                  <p:cNvSpPr/>
                  <p:nvPr/>
                </p:nvSpPr>
                <p:spPr>
                  <a:xfrm>
                    <a:off x="2474807" y="2588899"/>
                    <a:ext cx="6587067" cy="400110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57150" indent="-57150" defTabSz="174625">
                      <a:lnSpc>
                        <a:spcPct val="100000"/>
                      </a:lnSpc>
                      <a:buNone/>
                    </a:pPr>
                    <a:r>
                      <a:rPr lang="en-US" sz="2000" b="1" dirty="0" smtClean="0">
                        <a:solidFill>
                          <a:srgbClr val="53F562"/>
                        </a:solidFill>
                        <a:latin typeface="Garamond" pitchFamily="18" charset="0"/>
                        <a:sym typeface="Symbol" panose="05050102010706020507" pitchFamily="18" charset="2"/>
                      </a:rPr>
                      <a:t>       </a:t>
                    </a:r>
                    <a:r>
                      <a:rPr lang="en-US" sz="2000" b="1" dirty="0" smtClean="0">
                        <a:solidFill>
                          <a:srgbClr val="FFFF00"/>
                        </a:solidFill>
                        <a:latin typeface="Garamond" pitchFamily="18" charset="0"/>
                      </a:rPr>
                      <a:t>Minh Huynh, PhD     </a:t>
                    </a:r>
                    <a:r>
                      <a:rPr lang="en-US" sz="2000" i="1" dirty="0" smtClean="0">
                        <a:latin typeface="Garamond" pitchFamily="18" charset="0"/>
                      </a:rPr>
                      <a:t>Project Director   </a:t>
                    </a:r>
                    <a:endParaRPr lang="en-US" sz="2000" i="1" dirty="0">
                      <a:solidFill>
                        <a:srgbClr val="FFC000"/>
                      </a:solidFill>
                      <a:latin typeface="Garamond" pitchFamily="18" charset="0"/>
                    </a:endParaRPr>
                  </a:p>
                </p:txBody>
              </p:sp>
              <p:grpSp>
                <p:nvGrpSpPr>
                  <p:cNvPr id="20" name="Group 19"/>
                  <p:cNvGrpSpPr/>
                  <p:nvPr/>
                </p:nvGrpSpPr>
                <p:grpSpPr>
                  <a:xfrm>
                    <a:off x="2399505" y="3198791"/>
                    <a:ext cx="4983885" cy="467954"/>
                    <a:chOff x="3913931" y="3071010"/>
                    <a:chExt cx="4983885" cy="467954"/>
                  </a:xfrm>
                </p:grpSpPr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4028688" y="3076215"/>
                      <a:ext cx="4869128" cy="40011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57150" indent="-57150" defTabSz="174625">
                        <a:lnSpc>
                          <a:spcPct val="100000"/>
                        </a:lnSpc>
                        <a:buNone/>
                      </a:pPr>
                      <a:r>
                        <a:rPr lang="en-US" sz="2000" b="1" dirty="0" smtClean="0">
                          <a:solidFill>
                            <a:srgbClr val="53F562"/>
                          </a:solidFill>
                          <a:latin typeface="Garamond" pitchFamily="18" charset="0"/>
                          <a:sym typeface="Symbol" panose="05050102010706020507" pitchFamily="18" charset="2"/>
                        </a:rPr>
                        <a:t>     </a:t>
                      </a:r>
                      <a:r>
                        <a:rPr lang="en-US" sz="2000" b="1" dirty="0" err="1" smtClean="0">
                          <a:solidFill>
                            <a:srgbClr val="FFFF00"/>
                          </a:solidFill>
                          <a:latin typeface="Garamond" pitchFamily="18" charset="0"/>
                        </a:rPr>
                        <a:t>Hautahi</a:t>
                      </a:r>
                      <a:r>
                        <a:rPr lang="en-US" sz="2000" b="1" dirty="0" smtClean="0">
                          <a:solidFill>
                            <a:srgbClr val="FFFF00"/>
                          </a:solidFill>
                          <a:latin typeface="Garamond" pitchFamily="18" charset="0"/>
                        </a:rPr>
                        <a:t> </a:t>
                      </a:r>
                      <a:r>
                        <a:rPr lang="en-US" sz="2000" b="1" dirty="0" err="1" smtClean="0">
                          <a:solidFill>
                            <a:srgbClr val="FFFF00"/>
                          </a:solidFill>
                          <a:latin typeface="Garamond" pitchFamily="18" charset="0"/>
                        </a:rPr>
                        <a:t>Kingi</a:t>
                      </a:r>
                      <a:r>
                        <a:rPr lang="en-US" sz="2000" b="1" dirty="0" smtClean="0">
                          <a:solidFill>
                            <a:srgbClr val="FFFF00"/>
                          </a:solidFill>
                          <a:latin typeface="Garamond" pitchFamily="18" charset="0"/>
                        </a:rPr>
                        <a:t> , PhD    </a:t>
                      </a:r>
                      <a:r>
                        <a:rPr lang="en-US" sz="2000" i="1" dirty="0" smtClean="0">
                          <a:latin typeface="Garamond" pitchFamily="18" charset="0"/>
                        </a:rPr>
                        <a:t>Research Associate</a:t>
                      </a:r>
                      <a:r>
                        <a:rPr lang="en-US" sz="2000" b="1" dirty="0" smtClean="0">
                          <a:solidFill>
                            <a:srgbClr val="FFFF00"/>
                          </a:solidFill>
                          <a:latin typeface="Garamond" pitchFamily="18" charset="0"/>
                        </a:rPr>
                        <a:t>   </a:t>
                      </a:r>
                      <a:endParaRPr lang="en-US" sz="2000" i="1" dirty="0">
                        <a:solidFill>
                          <a:srgbClr val="FFC000"/>
                        </a:solidFill>
                        <a:latin typeface="Garamond" pitchFamily="18" charset="0"/>
                      </a:endParaRPr>
                    </a:p>
                  </p:txBody>
                </p:sp>
                <p:pic>
                  <p:nvPicPr>
                    <p:cNvPr id="7" name="Picture 6"/>
                    <p:cNvPicPr>
                      <a:picLocks noChangeAspect="1"/>
                    </p:cNvPicPr>
                    <p:nvPr/>
                  </p:nvPicPr>
                  <p:blipFill>
                    <a:blip r:embed="rId4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913931" y="3071010"/>
                      <a:ext cx="467954" cy="46795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18" name="Group 17"/>
                  <p:cNvGrpSpPr/>
                  <p:nvPr/>
                </p:nvGrpSpPr>
                <p:grpSpPr>
                  <a:xfrm>
                    <a:off x="2370687" y="1971024"/>
                    <a:ext cx="4731607" cy="454799"/>
                    <a:chOff x="3894687" y="2062736"/>
                    <a:chExt cx="4731607" cy="454799"/>
                  </a:xfrm>
                </p:grpSpPr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4038261" y="2079273"/>
                      <a:ext cx="4588033" cy="40011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57150" indent="-57150" defTabSz="174625">
                        <a:lnSpc>
                          <a:spcPct val="100000"/>
                        </a:lnSpc>
                        <a:buNone/>
                      </a:pPr>
                      <a:r>
                        <a:rPr lang="en-US" sz="2000" b="1" dirty="0" smtClean="0">
                          <a:solidFill>
                            <a:srgbClr val="53F562"/>
                          </a:solidFill>
                          <a:latin typeface="Garamond" pitchFamily="18" charset="0"/>
                          <a:sym typeface="Symbol" panose="05050102010706020507" pitchFamily="18" charset="2"/>
                        </a:rPr>
                        <a:t>     </a:t>
                      </a:r>
                      <a:r>
                        <a:rPr lang="en-US" sz="2000" b="1" dirty="0" smtClean="0">
                          <a:solidFill>
                            <a:srgbClr val="FFFF00"/>
                          </a:solidFill>
                          <a:latin typeface="Garamond" pitchFamily="18" charset="0"/>
                        </a:rPr>
                        <a:t>Aaron Heuser , PhD   </a:t>
                      </a:r>
                      <a:r>
                        <a:rPr lang="en-US" sz="2000" i="1" dirty="0" smtClean="0">
                          <a:latin typeface="Garamond" pitchFamily="18" charset="0"/>
                        </a:rPr>
                        <a:t>Mathematician </a:t>
                      </a:r>
                      <a:endParaRPr lang="en-US" sz="2000" i="1" dirty="0">
                        <a:solidFill>
                          <a:srgbClr val="FFC000"/>
                        </a:solidFill>
                        <a:latin typeface="Garamond" pitchFamily="18" charset="0"/>
                      </a:endParaRPr>
                    </a:p>
                  </p:txBody>
                </p:sp>
                <p:pic>
                  <p:nvPicPr>
                    <p:cNvPr id="8" name="Picture 7"/>
                    <p:cNvPicPr>
                      <a:picLocks noChangeAspect="1"/>
                    </p:cNvPicPr>
                    <p:nvPr/>
                  </p:nvPicPr>
                  <p:blipFill>
                    <a:blip r:embed="rId5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3894687" y="2062736"/>
                      <a:ext cx="494346" cy="454799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21" name="Group 20"/>
                  <p:cNvGrpSpPr/>
                  <p:nvPr/>
                </p:nvGrpSpPr>
                <p:grpSpPr>
                  <a:xfrm>
                    <a:off x="7529417" y="1916152"/>
                    <a:ext cx="6724716" cy="453521"/>
                    <a:chOff x="9084467" y="1695358"/>
                    <a:chExt cx="6724716" cy="453521"/>
                  </a:xfrm>
                </p:grpSpPr>
                <p:sp>
                  <p:nvSpPr>
                    <p:cNvPr id="14" name="Rectangle 13"/>
                    <p:cNvSpPr/>
                    <p:nvPr/>
                  </p:nvSpPr>
                  <p:spPr>
                    <a:xfrm>
                      <a:off x="9222116" y="1744028"/>
                      <a:ext cx="6587067" cy="400110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57150" indent="-57150" defTabSz="174625">
                        <a:lnSpc>
                          <a:spcPct val="100000"/>
                        </a:lnSpc>
                        <a:buNone/>
                      </a:pPr>
                      <a:r>
                        <a:rPr lang="en-US" sz="2000" b="1" dirty="0" smtClean="0">
                          <a:solidFill>
                            <a:srgbClr val="53F562"/>
                          </a:solidFill>
                          <a:latin typeface="Garamond" pitchFamily="18" charset="0"/>
                          <a:sym typeface="Symbol" panose="05050102010706020507" pitchFamily="18" charset="2"/>
                        </a:rPr>
                        <a:t>       </a:t>
                      </a:r>
                      <a:r>
                        <a:rPr lang="en-US" sz="2000" b="1" dirty="0" smtClean="0">
                          <a:solidFill>
                            <a:srgbClr val="FFFF00"/>
                          </a:solidFill>
                          <a:latin typeface="Garamond" pitchFamily="18" charset="0"/>
                        </a:rPr>
                        <a:t>Sandeep Shetty, PhD   </a:t>
                      </a:r>
                      <a:r>
                        <a:rPr lang="en-US" sz="2000" i="1" dirty="0" smtClean="0">
                          <a:latin typeface="Garamond" pitchFamily="18" charset="0"/>
                        </a:rPr>
                        <a:t>Research Associate</a:t>
                      </a:r>
                      <a:r>
                        <a:rPr lang="en-US" sz="2000" b="1" dirty="0" smtClean="0">
                          <a:solidFill>
                            <a:srgbClr val="FFFF00"/>
                          </a:solidFill>
                          <a:latin typeface="Garamond" pitchFamily="18" charset="0"/>
                        </a:rPr>
                        <a:t>   </a:t>
                      </a:r>
                      <a:endParaRPr lang="en-US" sz="2000" i="1" dirty="0">
                        <a:solidFill>
                          <a:srgbClr val="FFC000"/>
                        </a:solidFill>
                        <a:latin typeface="Garamond" pitchFamily="18" charset="0"/>
                      </a:endParaRPr>
                    </a:p>
                  </p:txBody>
                </p:sp>
                <p:pic>
                  <p:nvPicPr>
                    <p:cNvPr id="9" name="Picture 8"/>
                    <p:cNvPicPr>
                      <a:picLocks noChangeAspect="1"/>
                    </p:cNvPicPr>
                    <p:nvPr/>
                  </p:nvPicPr>
                  <p:blipFill>
                    <a:blip r:embed="rId6" cstate="print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9084467" y="1695358"/>
                      <a:ext cx="453521" cy="453521"/>
                    </a:xfrm>
                    <a:prstGeom prst="rect">
                      <a:avLst/>
                    </a:prstGeom>
                  </p:spPr>
                </p:pic>
              </p:grpSp>
            </p:grpSp>
            <p:pic>
              <p:nvPicPr>
                <p:cNvPr id="32" name="Picture 31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8108" y="3018133"/>
                  <a:ext cx="459186" cy="459186"/>
                </a:xfrm>
                <a:prstGeom prst="rect">
                  <a:avLst/>
                </a:prstGeom>
              </p:spPr>
            </p:pic>
            <p:pic>
              <p:nvPicPr>
                <p:cNvPr id="33" name="Picture 32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368107" y="4334228"/>
                  <a:ext cx="456591" cy="445176"/>
                </a:xfrm>
                <a:prstGeom prst="rect">
                  <a:avLst/>
                </a:prstGeom>
              </p:spPr>
            </p:pic>
            <p:pic>
              <p:nvPicPr>
                <p:cNvPr id="34" name="Picture 33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64744" y="3595448"/>
                  <a:ext cx="1063315" cy="637989"/>
                </a:xfrm>
                <a:prstGeom prst="rect">
                  <a:avLst/>
                </a:prstGeom>
              </p:spPr>
            </p:pic>
          </p:grpSp>
          <p:sp>
            <p:nvSpPr>
              <p:cNvPr id="24" name="Rectangle 23"/>
              <p:cNvSpPr/>
              <p:nvPr/>
            </p:nvSpPr>
            <p:spPr>
              <a:xfrm>
                <a:off x="1469670" y="4114070"/>
                <a:ext cx="4869128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57150" indent="-57150" defTabSz="174625">
                  <a:lnSpc>
                    <a:spcPct val="100000"/>
                  </a:lnSpc>
                  <a:buNone/>
                </a:pPr>
                <a:r>
                  <a:rPr lang="en-US" sz="2000" b="1" dirty="0" smtClean="0">
                    <a:solidFill>
                      <a:srgbClr val="53F562"/>
                    </a:solidFill>
                    <a:latin typeface="Garamond" pitchFamily="18" charset="0"/>
                    <a:sym typeface="Symbol" panose="05050102010706020507" pitchFamily="18" charset="2"/>
                  </a:rPr>
                  <a:t>     </a:t>
                </a:r>
                <a:r>
                  <a:rPr lang="en-US" sz="2000" b="1" dirty="0" smtClean="0">
                    <a:solidFill>
                      <a:srgbClr val="FFFF00"/>
                    </a:solidFill>
                    <a:latin typeface="Garamond" pitchFamily="18" charset="0"/>
                  </a:rPr>
                  <a:t>Luke Patterson, MS     </a:t>
                </a:r>
                <a:r>
                  <a:rPr lang="en-US" sz="2000" i="1" dirty="0" smtClean="0">
                    <a:latin typeface="Garamond" pitchFamily="18" charset="0"/>
                  </a:rPr>
                  <a:t>Research Associate</a:t>
                </a:r>
                <a:r>
                  <a:rPr lang="en-US" sz="2000" b="1" dirty="0" smtClean="0">
                    <a:solidFill>
                      <a:srgbClr val="FFFF00"/>
                    </a:solidFill>
                    <a:latin typeface="Garamond" pitchFamily="18" charset="0"/>
                  </a:rPr>
                  <a:t>   </a:t>
                </a:r>
                <a:endParaRPr lang="en-US" sz="2000" i="1" dirty="0">
                  <a:solidFill>
                    <a:srgbClr val="FFC000"/>
                  </a:solidFill>
                  <a:latin typeface="Garamond" pitchFamily="18" charset="0"/>
                </a:endParaRPr>
              </a:p>
            </p:txBody>
          </p:sp>
        </p:grp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59132" y="4114070"/>
              <a:ext cx="467954" cy="467954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1638191" y="5389456"/>
            <a:ext cx="3947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" indent="-57150" algn="r" defTabSz="174625">
              <a:lnSpc>
                <a:spcPct val="100000"/>
              </a:lnSpc>
              <a:buNone/>
            </a:pPr>
            <a:r>
              <a:rPr lang="en-US" b="1" dirty="0">
                <a:solidFill>
                  <a:srgbClr val="FFFF00"/>
                </a:solidFill>
                <a:latin typeface="Garamond" pitchFamily="18" charset="0"/>
              </a:rPr>
              <a:t>Heidi Hartmann, PhD   </a:t>
            </a:r>
            <a:r>
              <a:rPr lang="en-US" i="1" dirty="0" smtClean="0">
                <a:latin typeface="Garamond" pitchFamily="18" charset="0"/>
              </a:rPr>
              <a:t>President, </a:t>
            </a:r>
            <a:r>
              <a:rPr lang="en-US" i="1" dirty="0">
                <a:latin typeface="Garamond" pitchFamily="18" charset="0"/>
              </a:rPr>
              <a:t>IWPR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921035" y="5398864"/>
            <a:ext cx="38661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7150" indent="-57150" defTabSz="174625">
              <a:lnSpc>
                <a:spcPct val="100000"/>
              </a:lnSpc>
              <a:buNone/>
            </a:pPr>
            <a:r>
              <a:rPr lang="en-US" b="1" dirty="0">
                <a:solidFill>
                  <a:srgbClr val="FFFF00"/>
                </a:solidFill>
                <a:latin typeface="Garamond" pitchFamily="18" charset="0"/>
              </a:rPr>
              <a:t>Jeff Hayes, PhD </a:t>
            </a:r>
            <a:r>
              <a:rPr lang="en-US" i="1" dirty="0" smtClean="0">
                <a:latin typeface="Garamond" pitchFamily="18" charset="0"/>
              </a:rPr>
              <a:t>Program </a:t>
            </a:r>
            <a:r>
              <a:rPr lang="en-US" i="1" dirty="0">
                <a:latin typeface="Garamond" pitchFamily="18" charset="0"/>
              </a:rPr>
              <a:t>Director, IWPR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1165776" y="5455494"/>
            <a:ext cx="472415" cy="544793"/>
            <a:chOff x="1136956" y="2329189"/>
            <a:chExt cx="472416" cy="511150"/>
          </a:xfrm>
        </p:grpSpPr>
        <p:sp>
          <p:nvSpPr>
            <p:cNvPr id="29" name="Oval 28"/>
            <p:cNvSpPr/>
            <p:nvPr/>
          </p:nvSpPr>
          <p:spPr>
            <a:xfrm>
              <a:off x="1136956" y="2329189"/>
              <a:ext cx="472416" cy="429954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65775" y="2404822"/>
              <a:ext cx="414778" cy="435517"/>
            </a:xfrm>
            <a:prstGeom prst="rect">
              <a:avLst/>
            </a:prstGeom>
          </p:spPr>
        </p:pic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9740" y="5389814"/>
            <a:ext cx="395097" cy="524610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311" y="2555820"/>
            <a:ext cx="478182" cy="478182"/>
          </a:xfrm>
          <a:prstGeom prst="rect">
            <a:avLst/>
          </a:prstGeom>
        </p:spPr>
      </p:pic>
      <p:sp>
        <p:nvSpPr>
          <p:cNvPr id="36" name="Title 1"/>
          <p:cNvSpPr txBox="1">
            <a:spLocks/>
          </p:cNvSpPr>
          <p:nvPr/>
        </p:nvSpPr>
        <p:spPr>
          <a:xfrm>
            <a:off x="2831978" y="4387487"/>
            <a:ext cx="7062574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4000" i="1" dirty="0">
                <a:solidFill>
                  <a:schemeClr val="tx1"/>
                </a:solidFill>
              </a:rPr>
              <a:t>i</a:t>
            </a:r>
            <a:r>
              <a:rPr lang="en-US" sz="4000" i="1" dirty="0" smtClean="0">
                <a:solidFill>
                  <a:schemeClr val="tx1"/>
                </a:solidFill>
              </a:rPr>
              <a:t>n collaboration with..</a:t>
            </a:r>
            <a:endParaRPr lang="en-US" sz="4000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1781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Random Within Cell Hot-Deck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22467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Key Concept: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FMLA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Partition according to similar characteristics.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ACS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Partition in a similar manner.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Leave taking behavior for ACS estimated by random selection of individual of corresponding group in FMLA.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2246769"/>
              </a:xfrm>
              <a:prstGeom prst="rect">
                <a:avLst/>
              </a:prstGeom>
              <a:blipFill rotWithShape="0">
                <a:blip r:embed="rId2"/>
                <a:stretch>
                  <a:fillRect l="-1188" t="-2710" b="-65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50802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284947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Random Within Cell Hot-Deck 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64122" y="2748061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A2ABF999-5048-44F8-B57A-E168DAE2B4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4123" y="3607340"/>
          <a:ext cx="10675553" cy="28926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3369">
                  <a:extLst>
                    <a:ext uri="{9D8B030D-6E8A-4147-A177-3AD203B41FA5}">
                      <a16:colId xmlns="" xmlns:a16="http://schemas.microsoft.com/office/drawing/2014/main" val="201336862"/>
                    </a:ext>
                  </a:extLst>
                </a:gridCol>
                <a:gridCol w="1208472">
                  <a:extLst>
                    <a:ext uri="{9D8B030D-6E8A-4147-A177-3AD203B41FA5}">
                      <a16:colId xmlns="" xmlns:a16="http://schemas.microsoft.com/office/drawing/2014/main" val="2595833276"/>
                    </a:ext>
                  </a:extLst>
                </a:gridCol>
                <a:gridCol w="1206337">
                  <a:extLst>
                    <a:ext uri="{9D8B030D-6E8A-4147-A177-3AD203B41FA5}">
                      <a16:colId xmlns="" xmlns:a16="http://schemas.microsoft.com/office/drawing/2014/main" val="820426802"/>
                    </a:ext>
                  </a:extLst>
                </a:gridCol>
                <a:gridCol w="1304553">
                  <a:extLst>
                    <a:ext uri="{9D8B030D-6E8A-4147-A177-3AD203B41FA5}">
                      <a16:colId xmlns="" xmlns:a16="http://schemas.microsoft.com/office/drawing/2014/main" val="1457804547"/>
                    </a:ext>
                  </a:extLst>
                </a:gridCol>
                <a:gridCol w="1304553">
                  <a:extLst>
                    <a:ext uri="{9D8B030D-6E8A-4147-A177-3AD203B41FA5}">
                      <a16:colId xmlns="" xmlns:a16="http://schemas.microsoft.com/office/drawing/2014/main" val="1039615414"/>
                    </a:ext>
                  </a:extLst>
                </a:gridCol>
                <a:gridCol w="896747">
                  <a:extLst>
                    <a:ext uri="{9D8B030D-6E8A-4147-A177-3AD203B41FA5}">
                      <a16:colId xmlns="" xmlns:a16="http://schemas.microsoft.com/office/drawing/2014/main" val="1284613617"/>
                    </a:ext>
                  </a:extLst>
                </a:gridCol>
                <a:gridCol w="1407037">
                  <a:extLst>
                    <a:ext uri="{9D8B030D-6E8A-4147-A177-3AD203B41FA5}">
                      <a16:colId xmlns="" xmlns:a16="http://schemas.microsoft.com/office/drawing/2014/main" val="1215869307"/>
                    </a:ext>
                  </a:extLst>
                </a:gridCol>
                <a:gridCol w="1101717">
                  <a:extLst>
                    <a:ext uri="{9D8B030D-6E8A-4147-A177-3AD203B41FA5}">
                      <a16:colId xmlns="" xmlns:a16="http://schemas.microsoft.com/office/drawing/2014/main" val="2147482556"/>
                    </a:ext>
                  </a:extLst>
                </a:gridCol>
                <a:gridCol w="1402768">
                  <a:extLst>
                    <a:ext uri="{9D8B030D-6E8A-4147-A177-3AD203B41FA5}">
                      <a16:colId xmlns="" xmlns:a16="http://schemas.microsoft.com/office/drawing/2014/main" val="3331573036"/>
                    </a:ext>
                  </a:extLst>
                </a:gridCol>
              </a:tblGrid>
              <a:tr h="4190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Leave Characteristics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04" marR="109104" marT="54552" marB="54552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Auxiliary Data (Z)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04" marR="109104" marT="54552" marB="54552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9659115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Cell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Individual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Survey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Count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Duration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Age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Education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Gender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Experience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37609087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91180863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7856130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5135758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11423193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92191747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3232667"/>
                  </a:ext>
                </a:extLst>
              </a:tr>
              <a:tr h="291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5813614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355545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471443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284947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Random Within Cell Hot-Deck 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64122" y="2748061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Example: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="" xmlns:a16="http://schemas.microsoft.com/office/drawing/2014/main" id="{A2ABF999-5048-44F8-B57A-E168DAE2B44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64123" y="3607340"/>
          <a:ext cx="10675553" cy="289261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43369">
                  <a:extLst>
                    <a:ext uri="{9D8B030D-6E8A-4147-A177-3AD203B41FA5}">
                      <a16:colId xmlns="" xmlns:a16="http://schemas.microsoft.com/office/drawing/2014/main" val="201336862"/>
                    </a:ext>
                  </a:extLst>
                </a:gridCol>
                <a:gridCol w="1208472">
                  <a:extLst>
                    <a:ext uri="{9D8B030D-6E8A-4147-A177-3AD203B41FA5}">
                      <a16:colId xmlns="" xmlns:a16="http://schemas.microsoft.com/office/drawing/2014/main" val="2595833276"/>
                    </a:ext>
                  </a:extLst>
                </a:gridCol>
                <a:gridCol w="1206337">
                  <a:extLst>
                    <a:ext uri="{9D8B030D-6E8A-4147-A177-3AD203B41FA5}">
                      <a16:colId xmlns="" xmlns:a16="http://schemas.microsoft.com/office/drawing/2014/main" val="820426802"/>
                    </a:ext>
                  </a:extLst>
                </a:gridCol>
                <a:gridCol w="1304553">
                  <a:extLst>
                    <a:ext uri="{9D8B030D-6E8A-4147-A177-3AD203B41FA5}">
                      <a16:colId xmlns="" xmlns:a16="http://schemas.microsoft.com/office/drawing/2014/main" val="1457804547"/>
                    </a:ext>
                  </a:extLst>
                </a:gridCol>
                <a:gridCol w="1304553">
                  <a:extLst>
                    <a:ext uri="{9D8B030D-6E8A-4147-A177-3AD203B41FA5}">
                      <a16:colId xmlns="" xmlns:a16="http://schemas.microsoft.com/office/drawing/2014/main" val="1039615414"/>
                    </a:ext>
                  </a:extLst>
                </a:gridCol>
                <a:gridCol w="896747">
                  <a:extLst>
                    <a:ext uri="{9D8B030D-6E8A-4147-A177-3AD203B41FA5}">
                      <a16:colId xmlns="" xmlns:a16="http://schemas.microsoft.com/office/drawing/2014/main" val="1284613617"/>
                    </a:ext>
                  </a:extLst>
                </a:gridCol>
                <a:gridCol w="1407037">
                  <a:extLst>
                    <a:ext uri="{9D8B030D-6E8A-4147-A177-3AD203B41FA5}">
                      <a16:colId xmlns="" xmlns:a16="http://schemas.microsoft.com/office/drawing/2014/main" val="1215869307"/>
                    </a:ext>
                  </a:extLst>
                </a:gridCol>
                <a:gridCol w="1101717">
                  <a:extLst>
                    <a:ext uri="{9D8B030D-6E8A-4147-A177-3AD203B41FA5}">
                      <a16:colId xmlns="" xmlns:a16="http://schemas.microsoft.com/office/drawing/2014/main" val="2147482556"/>
                    </a:ext>
                  </a:extLst>
                </a:gridCol>
                <a:gridCol w="1402768">
                  <a:extLst>
                    <a:ext uri="{9D8B030D-6E8A-4147-A177-3AD203B41FA5}">
                      <a16:colId xmlns="" xmlns:a16="http://schemas.microsoft.com/office/drawing/2014/main" val="3331573036"/>
                    </a:ext>
                  </a:extLst>
                </a:gridCol>
              </a:tblGrid>
              <a:tr h="41903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Leave Characteristics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04" marR="109104" marT="54552" marB="54552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Auxiliary Data (Z)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9104" marR="109104" marT="54552" marB="54552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39659115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Cell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Individual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Survey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Count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Duration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Age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Education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Gender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Experience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37609087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91180863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887856130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445135758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11423193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592191747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66FF33"/>
                          </a:solidFill>
                          <a:effectLst/>
                        </a:rPr>
                        <a:t>3</a:t>
                      </a:r>
                      <a:endParaRPr lang="en-US" sz="1600" b="1" dirty="0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66FF33"/>
                          </a:solidFill>
                          <a:effectLst/>
                        </a:rPr>
                        <a:t>14</a:t>
                      </a:r>
                      <a:endParaRPr lang="en-US" sz="1600" b="1" dirty="0">
                        <a:solidFill>
                          <a:srgbClr val="66FF33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263232667"/>
                  </a:ext>
                </a:extLst>
              </a:tr>
              <a:tr h="29101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695813614"/>
                  </a:ext>
                </a:extLst>
              </a:tr>
              <a:tr h="27282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1828" marR="8182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35554551"/>
                  </a:ext>
                </a:extLst>
              </a:tr>
            </a:tbl>
          </a:graphicData>
        </a:graphic>
      </p:graphicFrame>
      <p:grpSp>
        <p:nvGrpSpPr>
          <p:cNvPr id="15" name="Group 14">
            <a:extLst>
              <a:ext uri="{FF2B5EF4-FFF2-40B4-BE49-F238E27FC236}">
                <a16:creationId xmlns="" xmlns:a16="http://schemas.microsoft.com/office/drawing/2014/main" id="{CA7D4D19-ACF8-4314-B816-44CA86A5B857}"/>
              </a:ext>
            </a:extLst>
          </p:cNvPr>
          <p:cNvGrpSpPr/>
          <p:nvPr/>
        </p:nvGrpSpPr>
        <p:grpSpPr>
          <a:xfrm>
            <a:off x="892365" y="4515074"/>
            <a:ext cx="10647311" cy="1400984"/>
            <a:chOff x="31750" y="-251458"/>
            <a:chExt cx="6000750" cy="1279206"/>
          </a:xfrm>
        </p:grpSpPr>
        <p:sp>
          <p:nvSpPr>
            <p:cNvPr id="16" name="Rounded Rectangle 24">
              <a:extLst>
                <a:ext uri="{FF2B5EF4-FFF2-40B4-BE49-F238E27FC236}">
                  <a16:creationId xmlns="" xmlns:a16="http://schemas.microsoft.com/office/drawing/2014/main" id="{E5BDB7B9-ECA6-4429-831C-F33BF3FB0063}"/>
                </a:ext>
              </a:extLst>
            </p:cNvPr>
            <p:cNvSpPr/>
            <p:nvPr/>
          </p:nvSpPr>
          <p:spPr>
            <a:xfrm>
              <a:off x="31750" y="-251458"/>
              <a:ext cx="6000750" cy="304800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7" name="Rounded Rectangle 25">
              <a:extLst>
                <a:ext uri="{FF2B5EF4-FFF2-40B4-BE49-F238E27FC236}">
                  <a16:creationId xmlns="" xmlns:a16="http://schemas.microsoft.com/office/drawing/2014/main" id="{9BCA03E8-A289-4694-9F7B-1ACAF4DD54BE}"/>
                </a:ext>
              </a:extLst>
            </p:cNvPr>
            <p:cNvSpPr/>
            <p:nvPr/>
          </p:nvSpPr>
          <p:spPr>
            <a:xfrm>
              <a:off x="31750" y="771526"/>
              <a:ext cx="6000750" cy="256222"/>
            </a:xfrm>
            <a:prstGeom prst="roundRect">
              <a:avLst/>
            </a:prstGeom>
            <a:noFill/>
            <a:ln w="603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8" name="Elbow Connector 26">
              <a:extLst>
                <a:ext uri="{FF2B5EF4-FFF2-40B4-BE49-F238E27FC236}">
                  <a16:creationId xmlns="" xmlns:a16="http://schemas.microsoft.com/office/drawing/2014/main" id="{E16AAA9A-1074-4355-8120-3AFCD72F158D}"/>
                </a:ext>
              </a:extLst>
            </p:cNvPr>
            <p:cNvCxnSpPr>
              <a:stCxn id="16" idx="1"/>
              <a:endCxn id="17" idx="1"/>
            </p:cNvCxnSpPr>
            <p:nvPr/>
          </p:nvCxnSpPr>
          <p:spPr>
            <a:xfrm rot="10800000" flipV="1">
              <a:off x="31750" y="-99058"/>
              <a:ext cx="12700" cy="998697"/>
            </a:xfrm>
            <a:prstGeom prst="bentConnector3">
              <a:avLst>
                <a:gd name="adj1" fmla="val 1800000"/>
              </a:avLst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04161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60443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Random Within Cell Hot-Deck 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Allows for continuous variables to be imputed.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Very fast.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Can alleviate the issues of attenuation and imposed dependence.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>
                <a:solidFill>
                  <a:srgbClr val="66FF33"/>
                </a:solidFill>
              </a:rPr>
              <a:t>Disadvantages: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The group partitioning can result in a silo effect.</a:t>
            </a:r>
          </a:p>
        </p:txBody>
      </p:sp>
    </p:spTree>
    <p:extLst>
      <p:ext uri="{BB962C8B-B14F-4D97-AF65-F5344CB8AC3E}">
        <p14:creationId xmlns:p14="http://schemas.microsoft.com/office/powerpoint/2010/main" val="56307424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Nearest Neighbor Within Cell Hot-Deck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2677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Key Concept: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FMLA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Partition according to similar characteristics.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ACS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Partition in a similar manner.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Defined metric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Gives “distance” between profiles.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Leave taking behavior for ACS estimated nearest individual of corresponding group in FMLA.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2677656"/>
              </a:xfrm>
              <a:prstGeom prst="rect">
                <a:avLst/>
              </a:prstGeom>
              <a:blipFill rotWithShape="0">
                <a:blip r:embed="rId2"/>
                <a:stretch>
                  <a:fillRect l="-1188" t="-2273" b="-52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9461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675554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Nearest Neighbor Within Cell Hot-Deck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64122" y="2405482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656E70EE-8FE3-41E5-A824-B70AE72BC4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2714" y="3092795"/>
          <a:ext cx="10780159" cy="3022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633">
                  <a:extLst>
                    <a:ext uri="{9D8B030D-6E8A-4147-A177-3AD203B41FA5}">
                      <a16:colId xmlns="" xmlns:a16="http://schemas.microsoft.com/office/drawing/2014/main" val="1352154809"/>
                    </a:ext>
                  </a:extLst>
                </a:gridCol>
                <a:gridCol w="1220313">
                  <a:extLst>
                    <a:ext uri="{9D8B030D-6E8A-4147-A177-3AD203B41FA5}">
                      <a16:colId xmlns="" xmlns:a16="http://schemas.microsoft.com/office/drawing/2014/main" val="1382099986"/>
                    </a:ext>
                  </a:extLst>
                </a:gridCol>
                <a:gridCol w="1218158">
                  <a:extLst>
                    <a:ext uri="{9D8B030D-6E8A-4147-A177-3AD203B41FA5}">
                      <a16:colId xmlns="" xmlns:a16="http://schemas.microsoft.com/office/drawing/2014/main" val="3050140121"/>
                    </a:ext>
                  </a:extLst>
                </a:gridCol>
                <a:gridCol w="1317336">
                  <a:extLst>
                    <a:ext uri="{9D8B030D-6E8A-4147-A177-3AD203B41FA5}">
                      <a16:colId xmlns="" xmlns:a16="http://schemas.microsoft.com/office/drawing/2014/main" val="4015594863"/>
                    </a:ext>
                  </a:extLst>
                </a:gridCol>
                <a:gridCol w="1317336">
                  <a:extLst>
                    <a:ext uri="{9D8B030D-6E8A-4147-A177-3AD203B41FA5}">
                      <a16:colId xmlns="" xmlns:a16="http://schemas.microsoft.com/office/drawing/2014/main" val="17392203"/>
                    </a:ext>
                  </a:extLst>
                </a:gridCol>
                <a:gridCol w="905534">
                  <a:extLst>
                    <a:ext uri="{9D8B030D-6E8A-4147-A177-3AD203B41FA5}">
                      <a16:colId xmlns="" xmlns:a16="http://schemas.microsoft.com/office/drawing/2014/main" val="3435789494"/>
                    </a:ext>
                  </a:extLst>
                </a:gridCol>
                <a:gridCol w="1420824">
                  <a:extLst>
                    <a:ext uri="{9D8B030D-6E8A-4147-A177-3AD203B41FA5}">
                      <a16:colId xmlns="" xmlns:a16="http://schemas.microsoft.com/office/drawing/2014/main" val="1477251169"/>
                    </a:ext>
                  </a:extLst>
                </a:gridCol>
                <a:gridCol w="1112512">
                  <a:extLst>
                    <a:ext uri="{9D8B030D-6E8A-4147-A177-3AD203B41FA5}">
                      <a16:colId xmlns="" xmlns:a16="http://schemas.microsoft.com/office/drawing/2014/main" val="1447755510"/>
                    </a:ext>
                  </a:extLst>
                </a:gridCol>
                <a:gridCol w="1416513">
                  <a:extLst>
                    <a:ext uri="{9D8B030D-6E8A-4147-A177-3AD203B41FA5}">
                      <a16:colId xmlns="" xmlns:a16="http://schemas.microsoft.com/office/drawing/2014/main" val="1913319389"/>
                    </a:ext>
                  </a:extLst>
                </a:gridCol>
              </a:tblGrid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Leave Characteristics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Auxiliary Data (Z)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5482330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Cell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Individual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Survey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Count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Duration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Age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Education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Gender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Experience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0128347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20584258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93360261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3568053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84775184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75212855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9256100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6485510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0368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213626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675554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Nearest Neighbor Within Cell Hot-Deck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64122" y="2405482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Example: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656E70EE-8FE3-41E5-A824-B70AE72BC48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52714" y="3092795"/>
          <a:ext cx="10780159" cy="30223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1633">
                  <a:extLst>
                    <a:ext uri="{9D8B030D-6E8A-4147-A177-3AD203B41FA5}">
                      <a16:colId xmlns="" xmlns:a16="http://schemas.microsoft.com/office/drawing/2014/main" val="1352154809"/>
                    </a:ext>
                  </a:extLst>
                </a:gridCol>
                <a:gridCol w="1220313">
                  <a:extLst>
                    <a:ext uri="{9D8B030D-6E8A-4147-A177-3AD203B41FA5}">
                      <a16:colId xmlns="" xmlns:a16="http://schemas.microsoft.com/office/drawing/2014/main" val="1382099986"/>
                    </a:ext>
                  </a:extLst>
                </a:gridCol>
                <a:gridCol w="1218158">
                  <a:extLst>
                    <a:ext uri="{9D8B030D-6E8A-4147-A177-3AD203B41FA5}">
                      <a16:colId xmlns="" xmlns:a16="http://schemas.microsoft.com/office/drawing/2014/main" val="3050140121"/>
                    </a:ext>
                  </a:extLst>
                </a:gridCol>
                <a:gridCol w="1317336">
                  <a:extLst>
                    <a:ext uri="{9D8B030D-6E8A-4147-A177-3AD203B41FA5}">
                      <a16:colId xmlns="" xmlns:a16="http://schemas.microsoft.com/office/drawing/2014/main" val="4015594863"/>
                    </a:ext>
                  </a:extLst>
                </a:gridCol>
                <a:gridCol w="1317336">
                  <a:extLst>
                    <a:ext uri="{9D8B030D-6E8A-4147-A177-3AD203B41FA5}">
                      <a16:colId xmlns="" xmlns:a16="http://schemas.microsoft.com/office/drawing/2014/main" val="17392203"/>
                    </a:ext>
                  </a:extLst>
                </a:gridCol>
                <a:gridCol w="905534">
                  <a:extLst>
                    <a:ext uri="{9D8B030D-6E8A-4147-A177-3AD203B41FA5}">
                      <a16:colId xmlns="" xmlns:a16="http://schemas.microsoft.com/office/drawing/2014/main" val="3435789494"/>
                    </a:ext>
                  </a:extLst>
                </a:gridCol>
                <a:gridCol w="1420824">
                  <a:extLst>
                    <a:ext uri="{9D8B030D-6E8A-4147-A177-3AD203B41FA5}">
                      <a16:colId xmlns="" xmlns:a16="http://schemas.microsoft.com/office/drawing/2014/main" val="1477251169"/>
                    </a:ext>
                  </a:extLst>
                </a:gridCol>
                <a:gridCol w="1112512">
                  <a:extLst>
                    <a:ext uri="{9D8B030D-6E8A-4147-A177-3AD203B41FA5}">
                      <a16:colId xmlns="" xmlns:a16="http://schemas.microsoft.com/office/drawing/2014/main" val="1447755510"/>
                    </a:ext>
                  </a:extLst>
                </a:gridCol>
                <a:gridCol w="1416513">
                  <a:extLst>
                    <a:ext uri="{9D8B030D-6E8A-4147-A177-3AD203B41FA5}">
                      <a16:colId xmlns="" xmlns:a16="http://schemas.microsoft.com/office/drawing/2014/main" val="1913319389"/>
                    </a:ext>
                  </a:extLst>
                </a:gridCol>
              </a:tblGrid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Leave Characteristics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Auxiliary Data (Z)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5482330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Cell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Individual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Survey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Count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Duration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Age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Education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Gender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FF00"/>
                          </a:solidFill>
                          <a:effectLst/>
                        </a:rPr>
                        <a:t>Experience</a:t>
                      </a:r>
                      <a:endParaRPr lang="en-US" sz="1600" b="1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60128347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020584258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93360261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3568053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284775184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775212855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5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solidFill>
                            <a:srgbClr val="FF0000"/>
                          </a:solidFill>
                          <a:effectLst/>
                        </a:rPr>
                        <a:t>13</a:t>
                      </a:r>
                      <a:endParaRPr lang="en-US" sz="1600" b="1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779256100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rgbClr val="FFFF00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656485510"/>
                  </a:ext>
                </a:extLst>
              </a:tr>
              <a:tr h="30223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0368218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="" xmlns:a16="http://schemas.microsoft.com/office/drawing/2014/main" id="{82CF4C20-4B3A-4B02-9592-B4FC223EA2E4}"/>
              </a:ext>
            </a:extLst>
          </p:cNvPr>
          <p:cNvGrpSpPr/>
          <p:nvPr/>
        </p:nvGrpSpPr>
        <p:grpSpPr>
          <a:xfrm>
            <a:off x="811819" y="4275826"/>
            <a:ext cx="10780159" cy="1250918"/>
            <a:chOff x="31750" y="15238"/>
            <a:chExt cx="6000750" cy="896717"/>
          </a:xfrm>
        </p:grpSpPr>
        <p:sp>
          <p:nvSpPr>
            <p:cNvPr id="20" name="Rounded Rectangle 30">
              <a:extLst>
                <a:ext uri="{FF2B5EF4-FFF2-40B4-BE49-F238E27FC236}">
                  <a16:creationId xmlns="" xmlns:a16="http://schemas.microsoft.com/office/drawing/2014/main" id="{9CF4B20E-6B40-4AE6-88EF-6EFAABED01C3}"/>
                </a:ext>
              </a:extLst>
            </p:cNvPr>
            <p:cNvSpPr/>
            <p:nvPr/>
          </p:nvSpPr>
          <p:spPr>
            <a:xfrm>
              <a:off x="31750" y="15238"/>
              <a:ext cx="6000750" cy="258989"/>
            </a:xfrm>
            <a:prstGeom prst="roundRect">
              <a:avLst/>
            </a:prstGeom>
            <a:noFill/>
            <a:ln w="50800">
              <a:solidFill>
                <a:srgbClr val="66FF3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21" name="Rounded Rectangle 32">
              <a:extLst>
                <a:ext uri="{FF2B5EF4-FFF2-40B4-BE49-F238E27FC236}">
                  <a16:creationId xmlns="" xmlns:a16="http://schemas.microsoft.com/office/drawing/2014/main" id="{9793820D-0860-4DBB-B831-107D8321C526}"/>
                </a:ext>
              </a:extLst>
            </p:cNvPr>
            <p:cNvSpPr/>
            <p:nvPr/>
          </p:nvSpPr>
          <p:spPr>
            <a:xfrm>
              <a:off x="31750" y="630208"/>
              <a:ext cx="6000750" cy="281747"/>
            </a:xfrm>
            <a:prstGeom prst="roundRect">
              <a:avLst/>
            </a:prstGeom>
            <a:noFill/>
            <a:ln w="3810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22" name="Elbow Connector 33">
              <a:extLst>
                <a:ext uri="{FF2B5EF4-FFF2-40B4-BE49-F238E27FC236}">
                  <a16:creationId xmlns="" xmlns:a16="http://schemas.microsoft.com/office/drawing/2014/main" id="{F1C0763A-AF71-45C7-8614-E1C01DE774BC}"/>
                </a:ext>
              </a:extLst>
            </p:cNvPr>
            <p:cNvCxnSpPr>
              <a:stCxn id="20" idx="1"/>
              <a:endCxn id="21" idx="1"/>
            </p:cNvCxnSpPr>
            <p:nvPr/>
          </p:nvCxnSpPr>
          <p:spPr>
            <a:xfrm rot="10800000" flipV="1">
              <a:off x="31750" y="144732"/>
              <a:ext cx="7069" cy="626349"/>
            </a:xfrm>
            <a:prstGeom prst="bentConnector3">
              <a:avLst>
                <a:gd name="adj1" fmla="val 1800000"/>
              </a:avLst>
            </a:prstGeom>
            <a:ln w="254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4642241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60443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Nearest Neighbor Within Cell Hot-Deck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Alleviates silo effect.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Lower likelihood of too many observations imputed from the same FMLA profile.</a:t>
            </a:r>
          </a:p>
          <a:p>
            <a:r>
              <a:rPr lang="en-US" sz="2800" dirty="0">
                <a:solidFill>
                  <a:srgbClr val="66FF33"/>
                </a:solidFill>
              </a:rPr>
              <a:t>Disadvantages: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Dependent upon the number of neighbors.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Dependent upon the defined distance function.</a:t>
            </a:r>
          </a:p>
        </p:txBody>
      </p:sp>
    </p:spTree>
    <p:extLst>
      <p:ext uri="{BB962C8B-B14F-4D97-AF65-F5344CB8AC3E}">
        <p14:creationId xmlns:p14="http://schemas.microsoft.com/office/powerpoint/2010/main" val="40360634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k-Nearest Neighbors Cell Mean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Key Concept: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Defined metric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Gives “distance” between profiles.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Given ACS profile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Find k nearest FMLA profiles.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Leave taking behavior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Mean of k nearest profiles.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1815882"/>
              </a:xfrm>
              <a:prstGeom prst="rect">
                <a:avLst/>
              </a:prstGeom>
              <a:blipFill rotWithShape="0">
                <a:blip r:embed="rId2"/>
                <a:stretch>
                  <a:fillRect l="-1188" t="-3356" b="-83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81036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675554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k-Nearest Neighbors Cell Mean 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564476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E9EF5B20-190A-41E2-9E58-56F29C5BAE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4395" y="3106699"/>
          <a:ext cx="10455007" cy="30256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946">
                  <a:extLst>
                    <a:ext uri="{9D8B030D-6E8A-4147-A177-3AD203B41FA5}">
                      <a16:colId xmlns="" xmlns:a16="http://schemas.microsoft.com/office/drawing/2014/main" val="2638488076"/>
                    </a:ext>
                  </a:extLst>
                </a:gridCol>
                <a:gridCol w="1183506">
                  <a:extLst>
                    <a:ext uri="{9D8B030D-6E8A-4147-A177-3AD203B41FA5}">
                      <a16:colId xmlns="" xmlns:a16="http://schemas.microsoft.com/office/drawing/2014/main" val="3855326976"/>
                    </a:ext>
                  </a:extLst>
                </a:gridCol>
                <a:gridCol w="1181416">
                  <a:extLst>
                    <a:ext uri="{9D8B030D-6E8A-4147-A177-3AD203B41FA5}">
                      <a16:colId xmlns="" xmlns:a16="http://schemas.microsoft.com/office/drawing/2014/main" val="2132421562"/>
                    </a:ext>
                  </a:extLst>
                </a:gridCol>
                <a:gridCol w="1277602">
                  <a:extLst>
                    <a:ext uri="{9D8B030D-6E8A-4147-A177-3AD203B41FA5}">
                      <a16:colId xmlns="" xmlns:a16="http://schemas.microsoft.com/office/drawing/2014/main" val="1868025229"/>
                    </a:ext>
                  </a:extLst>
                </a:gridCol>
                <a:gridCol w="1277602">
                  <a:extLst>
                    <a:ext uri="{9D8B030D-6E8A-4147-A177-3AD203B41FA5}">
                      <a16:colId xmlns="" xmlns:a16="http://schemas.microsoft.com/office/drawing/2014/main" val="3923289237"/>
                    </a:ext>
                  </a:extLst>
                </a:gridCol>
                <a:gridCol w="878221">
                  <a:extLst>
                    <a:ext uri="{9D8B030D-6E8A-4147-A177-3AD203B41FA5}">
                      <a16:colId xmlns="" xmlns:a16="http://schemas.microsoft.com/office/drawing/2014/main" val="1120093595"/>
                    </a:ext>
                  </a:extLst>
                </a:gridCol>
                <a:gridCol w="1377969">
                  <a:extLst>
                    <a:ext uri="{9D8B030D-6E8A-4147-A177-3AD203B41FA5}">
                      <a16:colId xmlns="" xmlns:a16="http://schemas.microsoft.com/office/drawing/2014/main" val="1164347158"/>
                    </a:ext>
                  </a:extLst>
                </a:gridCol>
                <a:gridCol w="1078957">
                  <a:extLst>
                    <a:ext uri="{9D8B030D-6E8A-4147-A177-3AD203B41FA5}">
                      <a16:colId xmlns="" xmlns:a16="http://schemas.microsoft.com/office/drawing/2014/main" val="4005802891"/>
                    </a:ext>
                  </a:extLst>
                </a:gridCol>
                <a:gridCol w="1373788">
                  <a:extLst>
                    <a:ext uri="{9D8B030D-6E8A-4147-A177-3AD203B41FA5}">
                      <a16:colId xmlns="" xmlns:a16="http://schemas.microsoft.com/office/drawing/2014/main" val="2231867599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Leave Characteristics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6850" marR="106850" marT="53425" marB="53425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Auxiliary Data (Z)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6850" marR="106850" marT="53425" marB="53425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710443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Cell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Individual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Survey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Duration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Education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Experience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82166381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77879880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15247525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0440518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5262968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58256347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1438488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4418397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243855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4179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9082" y="2844317"/>
            <a:ext cx="7692706" cy="990529"/>
          </a:xfrm>
        </p:spPr>
        <p:txBody>
          <a:bodyPr>
            <a:noAutofit/>
          </a:bodyPr>
          <a:lstStyle/>
          <a:p>
            <a:pPr marL="643372" lvl="1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4800" dirty="0">
                <a:solidFill>
                  <a:srgbClr val="FFFF00"/>
                </a:solidFill>
              </a:rPr>
              <a:t>					</a:t>
            </a:r>
            <a:r>
              <a:rPr lang="en-US" sz="4800" dirty="0" smtClean="0">
                <a:solidFill>
                  <a:srgbClr val="FFFF00"/>
                </a:solidFill>
              </a:rPr>
              <a:t>II. Project Goals</a:t>
            </a:r>
            <a:endParaRPr lang="en-US" sz="4800" dirty="0">
              <a:solidFill>
                <a:srgbClr val="FFFF00"/>
              </a:solidFill>
            </a:endParaRPr>
          </a:p>
          <a:p>
            <a:pPr marL="965058" lvl="1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800" dirty="0"/>
          </a:p>
          <a:p>
            <a:pPr marL="1365108" lvl="2" indent="-321686">
              <a:spcBef>
                <a:spcPts val="844"/>
              </a:spcBef>
              <a:spcAft>
                <a:spcPts val="844"/>
              </a:spcAft>
              <a:buFont typeface="Arial" panose="020B0604020202020204" pitchFamily="34" charset="0"/>
              <a:buChar char="•"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52362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675554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k-Nearest Neighbors Cell Mean 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564476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Example: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="" xmlns:a16="http://schemas.microsoft.com/office/drawing/2014/main" id="{E9EF5B20-190A-41E2-9E58-56F29C5BAE2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974395" y="3106699"/>
          <a:ext cx="10455007" cy="30256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5946">
                  <a:extLst>
                    <a:ext uri="{9D8B030D-6E8A-4147-A177-3AD203B41FA5}">
                      <a16:colId xmlns="" xmlns:a16="http://schemas.microsoft.com/office/drawing/2014/main" val="2638488076"/>
                    </a:ext>
                  </a:extLst>
                </a:gridCol>
                <a:gridCol w="1183506">
                  <a:extLst>
                    <a:ext uri="{9D8B030D-6E8A-4147-A177-3AD203B41FA5}">
                      <a16:colId xmlns="" xmlns:a16="http://schemas.microsoft.com/office/drawing/2014/main" val="3855326976"/>
                    </a:ext>
                  </a:extLst>
                </a:gridCol>
                <a:gridCol w="1181416">
                  <a:extLst>
                    <a:ext uri="{9D8B030D-6E8A-4147-A177-3AD203B41FA5}">
                      <a16:colId xmlns="" xmlns:a16="http://schemas.microsoft.com/office/drawing/2014/main" val="2132421562"/>
                    </a:ext>
                  </a:extLst>
                </a:gridCol>
                <a:gridCol w="1277602">
                  <a:extLst>
                    <a:ext uri="{9D8B030D-6E8A-4147-A177-3AD203B41FA5}">
                      <a16:colId xmlns="" xmlns:a16="http://schemas.microsoft.com/office/drawing/2014/main" val="1868025229"/>
                    </a:ext>
                  </a:extLst>
                </a:gridCol>
                <a:gridCol w="1277602">
                  <a:extLst>
                    <a:ext uri="{9D8B030D-6E8A-4147-A177-3AD203B41FA5}">
                      <a16:colId xmlns="" xmlns:a16="http://schemas.microsoft.com/office/drawing/2014/main" val="3923289237"/>
                    </a:ext>
                  </a:extLst>
                </a:gridCol>
                <a:gridCol w="878221">
                  <a:extLst>
                    <a:ext uri="{9D8B030D-6E8A-4147-A177-3AD203B41FA5}">
                      <a16:colId xmlns="" xmlns:a16="http://schemas.microsoft.com/office/drawing/2014/main" val="1120093595"/>
                    </a:ext>
                  </a:extLst>
                </a:gridCol>
                <a:gridCol w="1377969">
                  <a:extLst>
                    <a:ext uri="{9D8B030D-6E8A-4147-A177-3AD203B41FA5}">
                      <a16:colId xmlns="" xmlns:a16="http://schemas.microsoft.com/office/drawing/2014/main" val="1164347158"/>
                    </a:ext>
                  </a:extLst>
                </a:gridCol>
                <a:gridCol w="1078957">
                  <a:extLst>
                    <a:ext uri="{9D8B030D-6E8A-4147-A177-3AD203B41FA5}">
                      <a16:colId xmlns="" xmlns:a16="http://schemas.microsoft.com/office/drawing/2014/main" val="4005802891"/>
                    </a:ext>
                  </a:extLst>
                </a:gridCol>
                <a:gridCol w="1373788">
                  <a:extLst>
                    <a:ext uri="{9D8B030D-6E8A-4147-A177-3AD203B41FA5}">
                      <a16:colId xmlns="" xmlns:a16="http://schemas.microsoft.com/office/drawing/2014/main" val="2231867599"/>
                    </a:ext>
                  </a:extLst>
                </a:gridCol>
              </a:tblGrid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Leave Characteristics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6850" marR="106850" marT="53425" marB="53425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Auxiliary Data (Z)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06850" marR="106850" marT="53425" marB="53425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18710443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Cell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Individual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Survey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Count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Duration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Age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Education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Gender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Experience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82166381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377879880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315247525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10440518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Y2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545262968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O1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5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FMLA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30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20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658256347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16.5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051438488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28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F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4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764418397"/>
                  </a:ext>
                </a:extLst>
              </a:tr>
              <a:tr h="297215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Y4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ACS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23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solidFill>
                            <a:schemeClr val="tx1"/>
                          </a:solidFill>
                          <a:effectLst/>
                        </a:rPr>
                        <a:t>18</a:t>
                      </a:r>
                      <a:endParaRPr lang="en-US" sz="160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M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solidFill>
                            <a:schemeClr val="tx1"/>
                          </a:solidFill>
                          <a:effectLst/>
                        </a:rPr>
                        <a:t>1</a:t>
                      </a:r>
                      <a:endParaRPr lang="en-US" sz="16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80138" marR="80138" marT="0" marB="0"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124385534"/>
                  </a:ext>
                </a:extLst>
              </a:tr>
            </a:tbl>
          </a:graphicData>
        </a:graphic>
      </p:graphicFrame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5688A4BA-4BB4-48ED-A91D-CF3B69A076BE}"/>
              </a:ext>
            </a:extLst>
          </p:cNvPr>
          <p:cNvGrpSpPr/>
          <p:nvPr/>
        </p:nvGrpSpPr>
        <p:grpSpPr>
          <a:xfrm>
            <a:off x="974397" y="4358152"/>
            <a:ext cx="10443963" cy="1201863"/>
            <a:chOff x="31750" y="-30482"/>
            <a:chExt cx="6007100" cy="1035671"/>
          </a:xfrm>
        </p:grpSpPr>
        <p:sp>
          <p:nvSpPr>
            <p:cNvPr id="12" name="Rounded Rectangle 45">
              <a:extLst>
                <a:ext uri="{FF2B5EF4-FFF2-40B4-BE49-F238E27FC236}">
                  <a16:creationId xmlns="" xmlns:a16="http://schemas.microsoft.com/office/drawing/2014/main" id="{DDDA3C6B-A22B-4815-8F81-C4369B1991DC}"/>
                </a:ext>
              </a:extLst>
            </p:cNvPr>
            <p:cNvSpPr/>
            <p:nvPr/>
          </p:nvSpPr>
          <p:spPr>
            <a:xfrm>
              <a:off x="31750" y="-30482"/>
              <a:ext cx="6000750" cy="542499"/>
            </a:xfrm>
            <a:prstGeom prst="roundRect">
              <a:avLst/>
            </a:prstGeom>
            <a:noFill/>
            <a:ln w="25400" cap="flat" cmpd="sng" algn="ctr">
              <a:solidFill>
                <a:srgbClr val="FFFF00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sp>
          <p:nvSpPr>
            <p:cNvPr id="13" name="Rounded Rectangle 46">
              <a:extLst>
                <a:ext uri="{FF2B5EF4-FFF2-40B4-BE49-F238E27FC236}">
                  <a16:creationId xmlns="" xmlns:a16="http://schemas.microsoft.com/office/drawing/2014/main" id="{8969BA5F-8B85-4ED2-B5CC-99A70DFB7FFA}"/>
                </a:ext>
              </a:extLst>
            </p:cNvPr>
            <p:cNvSpPr/>
            <p:nvPr/>
          </p:nvSpPr>
          <p:spPr>
            <a:xfrm>
              <a:off x="38100" y="701523"/>
              <a:ext cx="6000750" cy="303666"/>
            </a:xfrm>
            <a:prstGeom prst="roundRect">
              <a:avLst/>
            </a:prstGeom>
            <a:noFill/>
            <a:ln w="38100" cap="flat" cmpd="sng" algn="ctr">
              <a:solidFill>
                <a:srgbClr val="66FF33"/>
              </a:solidFill>
              <a:prstDash val="solid"/>
              <a:miter lim="800000"/>
            </a:ln>
            <a:effectLst/>
          </p:spPr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/>
            </a:p>
          </p:txBody>
        </p:sp>
        <p:cxnSp>
          <p:nvCxnSpPr>
            <p:cNvPr id="15" name="Elbow Connector 47">
              <a:extLst>
                <a:ext uri="{FF2B5EF4-FFF2-40B4-BE49-F238E27FC236}">
                  <a16:creationId xmlns="" xmlns:a16="http://schemas.microsoft.com/office/drawing/2014/main" id="{E6D62219-B380-4BB8-B848-38D0C632C7C6}"/>
                </a:ext>
              </a:extLst>
            </p:cNvPr>
            <p:cNvCxnSpPr>
              <a:stCxn id="12" idx="1"/>
              <a:endCxn id="13" idx="1"/>
            </p:cNvCxnSpPr>
            <p:nvPr/>
          </p:nvCxnSpPr>
          <p:spPr>
            <a:xfrm rot="10800000" flipH="1" flipV="1">
              <a:off x="31750" y="240767"/>
              <a:ext cx="6350" cy="612588"/>
            </a:xfrm>
            <a:prstGeom prst="bentConnector3">
              <a:avLst>
                <a:gd name="adj1" fmla="val -2070652"/>
              </a:avLst>
            </a:prstGeom>
            <a:noFill/>
            <a:ln w="25400" cap="flat" cmpd="sng" algn="ctr">
              <a:solidFill>
                <a:srgbClr val="FFFF00"/>
              </a:solidFill>
              <a:prstDash val="solid"/>
              <a:miter lim="800000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12843954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60443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k-Nearest Neighbors Cell Mean 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Advantages:</a:t>
                </a:r>
              </a:p>
              <a:p>
                <a:pPr marL="742950" lvl="1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Imputation is based on any set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sz="2800" dirty="0"/>
                  <a:t> individuals, defined by a similarity metric.</a:t>
                </a:r>
              </a:p>
              <a:p>
                <a:pPr marL="742950" lvl="1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No attenuation effect.</a:t>
                </a:r>
              </a:p>
              <a:p>
                <a:r>
                  <a:rPr lang="en-US" sz="2800" dirty="0">
                    <a:solidFill>
                      <a:srgbClr val="66FF33"/>
                    </a:solidFill>
                  </a:rPr>
                  <a:t>Disadvantages:</a:t>
                </a:r>
              </a:p>
              <a:p>
                <a:pPr marL="742950" lvl="1" indent="-285750">
                  <a:buClr>
                    <a:schemeClr val="tx1"/>
                  </a:buClr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Only accounts for rank of distance, and not magnitude, which allows for the nearest neighbors to be distant in some cases.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3539430"/>
              </a:xfrm>
              <a:prstGeom prst="rect">
                <a:avLst/>
              </a:prstGeom>
              <a:blipFill>
                <a:blip r:embed="rId2"/>
                <a:stretch>
                  <a:fillRect l="-1188" t="-1721" r="-416" b="-3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8067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Fuzzy k-means (FKM)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35394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Key Concept: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FMLA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Partition according to similar characteristics, allowing for individuals to have “partial” membership to multiple groups.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ACS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Partition in a similar manner.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Defined metric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Gives “distance” between profiles.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Leave taking behavior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sz="2800" dirty="0"/>
                  <a:t> Mean of k nearest profiles in corresponding group.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3539430"/>
              </a:xfrm>
              <a:prstGeom prst="rect">
                <a:avLst/>
              </a:prstGeom>
              <a:blipFill rotWithShape="0">
                <a:blip r:embed="rId2"/>
                <a:stretch>
                  <a:fillRect l="-1188" t="-1721" r="-1604" b="-3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9768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60443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Fuzzy k-means (FKM) 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Partial membership of groups alleviates silo effect.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Imputed value is related to behavior of entire population.</a:t>
            </a:r>
          </a:p>
          <a:p>
            <a:r>
              <a:rPr lang="en-US" sz="2800" dirty="0">
                <a:solidFill>
                  <a:srgbClr val="66FF33"/>
                </a:solidFill>
              </a:rPr>
              <a:t>Disadvantages: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Very subjective to the manner in which groups are partitioned.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Large sample size can be computationally expensive.</a:t>
            </a:r>
          </a:p>
        </p:txBody>
      </p:sp>
    </p:spTree>
    <p:extLst>
      <p:ext uri="{BB962C8B-B14F-4D97-AF65-F5344CB8AC3E}">
        <p14:creationId xmlns:p14="http://schemas.microsoft.com/office/powerpoint/2010/main" val="152329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Bayesian Nested Hierarchical Models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Key Concept: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Current logistic regression method ignores “cross-group” correlations.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Example: Length of parent-illness leave for males with children should tell us something about the length of children-illness leave for males with children.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By considering these cross-group correlations, better estimates can be obtained.</a:t>
            </a:r>
          </a:p>
        </p:txBody>
      </p:sp>
    </p:spTree>
    <p:extLst>
      <p:ext uri="{BB962C8B-B14F-4D97-AF65-F5344CB8AC3E}">
        <p14:creationId xmlns:p14="http://schemas.microsoft.com/office/powerpoint/2010/main" val="1104990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60443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Bayesian Nested Hierarchical Models 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Information from correlations improves upon estimation accuracy.</a:t>
            </a:r>
          </a:p>
          <a:p>
            <a:r>
              <a:rPr lang="en-US" sz="2800" dirty="0">
                <a:solidFill>
                  <a:srgbClr val="66FF33"/>
                </a:solidFill>
              </a:rPr>
              <a:t>Disadvantages: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Method is subjective to groupings and to modeling approach.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/>
              <a:t>Method </a:t>
            </a:r>
            <a:r>
              <a:rPr lang="en-US" sz="2800" dirty="0"/>
              <a:t>can be computationally expensive.</a:t>
            </a:r>
          </a:p>
        </p:txBody>
      </p:sp>
    </p:spTree>
    <p:extLst>
      <p:ext uri="{BB962C8B-B14F-4D97-AF65-F5344CB8AC3E}">
        <p14:creationId xmlns:p14="http://schemas.microsoft.com/office/powerpoint/2010/main" val="1954124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Multinomial Regression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3847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Key Concept: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Current logistic regression method assumes independence of possible outcomes.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the probability that regression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800" dirty="0"/>
                  <a:t> gives misleading information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/>
                  <a:t>, then the probability of at least one regression giving misleading information is 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∏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(1−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sz="2800" i="1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3847464"/>
              </a:xfrm>
              <a:prstGeom prst="rect">
                <a:avLst/>
              </a:prstGeom>
              <a:blipFill rotWithShape="0">
                <a:blip r:embed="rId2"/>
                <a:stretch>
                  <a:fillRect l="-1188" t="-15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081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Multinomial Regression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="" xmlns:a16="http://schemas.microsoft.com/office/drawing/2014/main" id="{E4A4EA45-79DC-4FC3-8B31-855F5D8CCBFF}"/>
                  </a:ext>
                </a:extLst>
              </p:cNvPr>
              <p:cNvSpPr txBox="1"/>
              <p:nvPr/>
            </p:nvSpPr>
            <p:spPr>
              <a:xfrm>
                <a:off x="892365" y="2721166"/>
                <a:ext cx="10256705" cy="237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66FF33"/>
                    </a:solidFill>
                  </a:rPr>
                  <a:t>Key Concept: 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Since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sz="2800" dirty="0"/>
                  <a:t>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latin typeface="Cambria Math" panose="02040503050406030204" pitchFamily="18" charset="0"/>
                              </a:rPr>
                              <m:t>lim</m:t>
                            </m:r>
                          </m:e>
                          <m:li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→∞</m:t>
                            </m:r>
                          </m:lim>
                        </m:limLow>
                      </m:fName>
                      <m:e>
                        <m:sSub>
                          <m:sSub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fun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/>
                  <a:t>. That is, a large number of regressions implies a high likelihood of bad results.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Instead of modeling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regressions, we can consider one regression with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800" dirty="0"/>
                  <a:t> possible outcomes.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E4A4EA45-79DC-4FC3-8B31-855F5D8CCB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365" y="2721166"/>
                <a:ext cx="10256705" cy="2376805"/>
              </a:xfrm>
              <a:prstGeom prst="rect">
                <a:avLst/>
              </a:prstGeom>
              <a:blipFill rotWithShape="0">
                <a:blip r:embed="rId2"/>
                <a:stretch>
                  <a:fillRect l="-1188" t="-2564" r="-1842"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151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2" y="1853249"/>
            <a:ext cx="10868841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Multinomial Regression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Example (4 logistic regressions vs multinomial regression):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65" y="3346545"/>
            <a:ext cx="5079953" cy="33866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318" y="3346545"/>
            <a:ext cx="5114157" cy="338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885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Appendix</a:t>
            </a:r>
            <a:endParaRPr lang="en-US" dirty="0"/>
          </a:p>
        </p:txBody>
      </p:sp>
      <p:sp>
        <p:nvSpPr>
          <p:cNvPr id="35" name="Content Placeholder 2"/>
          <p:cNvSpPr>
            <a:spLocks noGrp="1"/>
          </p:cNvSpPr>
          <p:nvPr>
            <p:ph idx="1"/>
          </p:nvPr>
        </p:nvSpPr>
        <p:spPr>
          <a:xfrm>
            <a:off x="864123" y="1853249"/>
            <a:ext cx="10604436" cy="742954"/>
          </a:xfrm>
        </p:spPr>
        <p:txBody>
          <a:bodyPr>
            <a:noAutofit/>
          </a:bodyPr>
          <a:lstStyle/>
          <a:p>
            <a:pPr marL="111125" lvl="2" indent="0">
              <a:spcBef>
                <a:spcPts val="844"/>
              </a:spcBef>
              <a:spcAft>
                <a:spcPts val="844"/>
              </a:spcAft>
              <a:buNone/>
            </a:pPr>
            <a:r>
              <a:rPr lang="en-US" sz="2800" b="1" dirty="0">
                <a:solidFill>
                  <a:srgbClr val="FFFF00"/>
                </a:solidFill>
              </a:rPr>
              <a:t>Simulation Methods: Multinomial Regression </a:t>
            </a:r>
            <a:r>
              <a:rPr lang="en-US" sz="2800" dirty="0"/>
              <a:t>			 </a:t>
            </a:r>
          </a:p>
          <a:p>
            <a:pPr marL="111125" lvl="3" indent="0">
              <a:spcBef>
                <a:spcPts val="844"/>
              </a:spcBef>
              <a:spcAft>
                <a:spcPts val="844"/>
              </a:spcAft>
              <a:buNone/>
            </a:pPr>
            <a:endParaRPr lang="en-US" sz="2800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E4A4EA45-79DC-4FC3-8B31-855F5D8CCBFF}"/>
              </a:ext>
            </a:extLst>
          </p:cNvPr>
          <p:cNvSpPr txBox="1"/>
          <p:nvPr/>
        </p:nvSpPr>
        <p:spPr>
          <a:xfrm>
            <a:off x="892365" y="2721166"/>
            <a:ext cx="1025670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66FF33"/>
                </a:solidFill>
              </a:rPr>
              <a:t>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Dependence of outcomes is accounted for.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The likelihood of misleading information is significantly reduced.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The model is similar to the original methods, and is easily understood.</a:t>
            </a:r>
          </a:p>
          <a:p>
            <a:r>
              <a:rPr lang="en-US" sz="2800" dirty="0">
                <a:solidFill>
                  <a:srgbClr val="66FF33"/>
                </a:solidFill>
              </a:rPr>
              <a:t>Disadvantages:</a:t>
            </a:r>
          </a:p>
          <a:p>
            <a:pPr marL="742950" lvl="1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800" dirty="0"/>
              <a:t>Determining proper covariates for all possible outcomes is difficult.</a:t>
            </a:r>
          </a:p>
        </p:txBody>
      </p:sp>
    </p:spTree>
    <p:extLst>
      <p:ext uri="{BB962C8B-B14F-4D97-AF65-F5344CB8AC3E}">
        <p14:creationId xmlns:p14="http://schemas.microsoft.com/office/powerpoint/2010/main" val="3003791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17003</TotalTime>
  <Words>5962</Words>
  <Application>Microsoft Office PowerPoint</Application>
  <PresentationFormat>Widescreen</PresentationFormat>
  <Paragraphs>1802</Paragraphs>
  <Slides>137</Slides>
  <Notes>57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137</vt:i4>
      </vt:variant>
    </vt:vector>
  </HeadingPairs>
  <TitlesOfParts>
    <vt:vector size="150" baseType="lpstr">
      <vt:lpstr>SimSun</vt:lpstr>
      <vt:lpstr>Arial</vt:lpstr>
      <vt:lpstr>Avenir Next Medium</vt:lpstr>
      <vt:lpstr>Calibri</vt:lpstr>
      <vt:lpstr>Cambria Math</vt:lpstr>
      <vt:lpstr>Century Gothic</vt:lpstr>
      <vt:lpstr>DIN Alternate</vt:lpstr>
      <vt:lpstr>Garamond</vt:lpstr>
      <vt:lpstr>Symbol</vt:lpstr>
      <vt:lpstr>Times New Roman</vt:lpstr>
      <vt:lpstr>Wingdings</vt:lpstr>
      <vt:lpstr>Wingdings 3</vt:lpstr>
      <vt:lpstr>Ion</vt:lpstr>
      <vt:lpstr>DOL/CEO Worker Leave Model Technical Work Group Meeting</vt:lpstr>
      <vt:lpstr>Today</vt:lpstr>
      <vt:lpstr>Today</vt:lpstr>
      <vt:lpstr>PowerPoint Presentation</vt:lpstr>
      <vt:lpstr>PowerPoint Presentation</vt:lpstr>
      <vt:lpstr>               Technical Work Group </vt:lpstr>
      <vt:lpstr>               Technical Work Group </vt:lpstr>
      <vt:lpstr>               IMPAQ Team</vt:lpstr>
      <vt:lpstr>PowerPoint Presentation</vt:lpstr>
      <vt:lpstr>PowerPoint Presentation</vt:lpstr>
      <vt:lpstr>PowerPoint Presentation</vt:lpstr>
      <vt:lpstr>PowerPoint Presentation</vt:lpstr>
      <vt:lpstr>TWG Role </vt:lpstr>
      <vt:lpstr>PowerPoint Presentation</vt:lpstr>
      <vt:lpstr>Model Structure</vt:lpstr>
      <vt:lpstr>Model Structure</vt:lpstr>
      <vt:lpstr>Model Structure</vt:lpstr>
      <vt:lpstr>Model Structure</vt:lpstr>
      <vt:lpstr>Model Structure</vt:lpstr>
      <vt:lpstr>Model Structure</vt:lpstr>
      <vt:lpstr>The Model: Structure</vt:lpstr>
      <vt:lpstr>PowerPoint Presentation</vt:lpstr>
      <vt:lpstr>PowerPoint Presentation</vt:lpstr>
      <vt:lpstr>Key Design Considerations</vt:lpstr>
      <vt:lpstr>Key Design Considerations</vt:lpstr>
      <vt:lpstr>Key Design Considerations</vt:lpstr>
      <vt:lpstr>Key Design Considerations</vt:lpstr>
      <vt:lpstr>Key Design Considerations</vt:lpstr>
      <vt:lpstr>Key Design Considerations</vt:lpstr>
      <vt:lpstr>Key Design Considerations</vt:lpstr>
      <vt:lpstr>Key Design Consideration</vt:lpstr>
      <vt:lpstr>Key Design Consideration: Validation  </vt:lpstr>
      <vt:lpstr>Key Design Consideration: Validation  </vt:lpstr>
      <vt:lpstr>Cross Validation</vt:lpstr>
      <vt:lpstr>Validation</vt:lpstr>
      <vt:lpstr>PowerPoint Presentation</vt:lpstr>
      <vt:lpstr>Performance Measure Validity</vt:lpstr>
      <vt:lpstr>Performance Measure Validity</vt:lpstr>
      <vt:lpstr>Performance Measure Validity</vt:lpstr>
      <vt:lpstr>Performance Measure Validity</vt:lpstr>
      <vt:lpstr>Performance Measure Validity</vt:lpstr>
      <vt:lpstr>Performance Measure Validity</vt:lpstr>
      <vt:lpstr>Performance Measure Validity</vt:lpstr>
      <vt:lpstr>Key Design Consideration</vt:lpstr>
      <vt:lpstr>Key Design Consideration</vt:lpstr>
      <vt:lpstr>Key Considerations: Summary </vt:lpstr>
      <vt:lpstr>Proposed Approach</vt:lpstr>
      <vt:lpstr>Methods Options</vt:lpstr>
      <vt:lpstr>Methods Options</vt:lpstr>
      <vt:lpstr>Proposed Approach</vt:lpstr>
      <vt:lpstr>PowerPoint Presentation</vt:lpstr>
      <vt:lpstr>PowerPoint Presentation</vt:lpstr>
      <vt:lpstr>ABF Module Process Flow</vt:lpstr>
      <vt:lpstr>Structure of the ABF</vt:lpstr>
      <vt:lpstr>ABF Design &amp; Build Process</vt:lpstr>
      <vt:lpstr>Administrative Costs - Overview</vt:lpstr>
      <vt:lpstr>Start-Up Costs Year 1 assumptions</vt:lpstr>
      <vt:lpstr>Start-Up Costs Year 2 </vt:lpstr>
      <vt:lpstr>Ongoing Costs</vt:lpstr>
      <vt:lpstr>Ongoing Costs of current programs</vt:lpstr>
      <vt:lpstr>TWG Questions  </vt:lpstr>
      <vt:lpstr>Tax–based Financing option</vt:lpstr>
      <vt:lpstr>Tax Parameters considered</vt:lpstr>
      <vt:lpstr>Simulate tax rates</vt:lpstr>
      <vt:lpstr>TWG Questions  on Tax Modeling</vt:lpstr>
      <vt:lpstr>Tax Regimes of Existing Programs</vt:lpstr>
      <vt:lpstr>PowerPoint Presentation</vt:lpstr>
      <vt:lpstr>PowerPoint Presentation</vt:lpstr>
      <vt:lpstr>Model Use and Dissemination </vt:lpstr>
      <vt:lpstr>Model Use and Dissemination </vt:lpstr>
      <vt:lpstr>TWG Questions Model Use and Dissemination </vt:lpstr>
      <vt:lpstr>PowerPoint Presentation</vt:lpstr>
      <vt:lpstr>TWG Members Input Requested</vt:lpstr>
      <vt:lpstr>TWG Input Requested for ABF Module</vt:lpstr>
      <vt:lpstr>PowerPoint Presentation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Appendix</vt:lpstr>
      <vt:lpstr>Regression-based performance</vt:lpstr>
      <vt:lpstr>Regression-based performance</vt:lpstr>
      <vt:lpstr>Regression-based performance</vt:lpstr>
      <vt:lpstr>Regression-based performance</vt:lpstr>
      <vt:lpstr>Regression-based performance</vt:lpstr>
      <vt:lpstr>Regression-based performance</vt:lpstr>
      <vt:lpstr>Regression-based performance</vt:lpstr>
      <vt:lpstr>Regression-based performance</vt:lpstr>
      <vt:lpstr>Regression-based performance</vt:lpstr>
      <vt:lpstr>Regression-based performance</vt:lpstr>
      <vt:lpstr>Regression-based performance</vt:lpstr>
      <vt:lpstr>Regression-based performance</vt:lpstr>
      <vt:lpstr>Regression-based performance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OCE Technical Approach Slides</dc:title>
  <dc:creator>Minh Huynh</dc:creator>
  <cp:lastModifiedBy>IMPAQ</cp:lastModifiedBy>
  <cp:revision>792</cp:revision>
  <dcterms:created xsi:type="dcterms:W3CDTF">2015-09-25T18:52:43Z</dcterms:created>
  <dcterms:modified xsi:type="dcterms:W3CDTF">2018-05-09T20:28:09Z</dcterms:modified>
</cp:coreProperties>
</file>